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1"/>
  </p:notesMasterIdLst>
  <p:sldIdLst>
    <p:sldId id="256" r:id="rId2"/>
    <p:sldId id="257" r:id="rId3"/>
    <p:sldId id="263" r:id="rId4"/>
    <p:sldId id="281" r:id="rId5"/>
    <p:sldId id="264" r:id="rId6"/>
    <p:sldId id="265" r:id="rId7"/>
    <p:sldId id="266" r:id="rId8"/>
    <p:sldId id="279" r:id="rId9"/>
    <p:sldId id="268" r:id="rId10"/>
    <p:sldId id="267" r:id="rId11"/>
    <p:sldId id="280" r:id="rId12"/>
    <p:sldId id="285" r:id="rId13"/>
    <p:sldId id="271" r:id="rId14"/>
    <p:sldId id="269" r:id="rId15"/>
    <p:sldId id="270" r:id="rId16"/>
    <p:sldId id="286" r:id="rId17"/>
    <p:sldId id="287" r:id="rId18"/>
    <p:sldId id="272" r:id="rId19"/>
    <p:sldId id="273" r:id="rId20"/>
    <p:sldId id="288" r:id="rId21"/>
    <p:sldId id="289" r:id="rId22"/>
    <p:sldId id="274" r:id="rId23"/>
    <p:sldId id="290" r:id="rId24"/>
    <p:sldId id="277" r:id="rId25"/>
    <p:sldId id="276" r:id="rId26"/>
    <p:sldId id="275" r:id="rId27"/>
    <p:sldId id="297" r:id="rId28"/>
    <p:sldId id="294" r:id="rId29"/>
    <p:sldId id="292" r:id="rId30"/>
    <p:sldId id="296" r:id="rId31"/>
    <p:sldId id="304" r:id="rId32"/>
    <p:sldId id="305" r:id="rId33"/>
    <p:sldId id="306" r:id="rId34"/>
    <p:sldId id="307" r:id="rId35"/>
    <p:sldId id="308" r:id="rId36"/>
    <p:sldId id="309" r:id="rId37"/>
    <p:sldId id="301" r:id="rId38"/>
    <p:sldId id="303" r:id="rId39"/>
    <p:sldId id="260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CC66"/>
    <a:srgbClr val="FFEACC"/>
    <a:srgbClr val="FFCC99"/>
    <a:srgbClr val="FFFFCC"/>
    <a:srgbClr val="FFFF99"/>
    <a:srgbClr val="00CCFF"/>
    <a:srgbClr val="CCFFFF"/>
    <a:srgbClr val="FF99FF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85" d="100"/>
          <a:sy n="85" d="100"/>
        </p:scale>
        <p:origin x="-12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28582393996665E-2"/>
          <c:y val="8.9758405777103256E-2"/>
          <c:w val="0.78008643847854719"/>
          <c:h val="0.85699254864081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748.4</c:v>
                </c:pt>
                <c:pt idx="1">
                  <c:v>1017</c:v>
                </c:pt>
                <c:pt idx="2">
                  <c:v>863.2</c:v>
                </c:pt>
                <c:pt idx="3">
                  <c:v>776.4</c:v>
                </c:pt>
                <c:pt idx="4">
                  <c:v>800.7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5.9339201147951437E-2"/>
                  <c:y val="0.1929039134540607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339201147951423E-2"/>
                  <c:y val="0.24250777691367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635823433948704E-2"/>
                  <c:y val="0.2314846961448728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339201147951423E-2"/>
                  <c:y val="0.1873923730696589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58497945979282E-2"/>
                  <c:y val="0.1825468009751161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764.7</c:v>
                </c:pt>
                <c:pt idx="1">
                  <c:v>1030.3</c:v>
                </c:pt>
                <c:pt idx="2">
                  <c:v>877.5</c:v>
                </c:pt>
                <c:pt idx="3">
                  <c:v>791.3</c:v>
                </c:pt>
                <c:pt idx="4">
                  <c:v>816.3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 scaled="0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2.3076356001981088E-2"/>
                  <c:y val="0.1488115903788467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3144799347387E-2"/>
                  <c:y val="0.13436766938043329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438950940294186E-2"/>
                  <c:y val="0.13637424681477386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610784833991027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14,8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96013522792322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15,5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-16.399999999999999</c:v>
                </c:pt>
                <c:pt idx="1">
                  <c:v>-13.3</c:v>
                </c:pt>
                <c:pt idx="2">
                  <c:v>-14.2</c:v>
                </c:pt>
                <c:pt idx="3">
                  <c:v>-14.8</c:v>
                </c:pt>
                <c:pt idx="4">
                  <c:v>-15.5</c:v>
                </c:pt>
              </c:numCache>
            </c:numRef>
          </c:val>
        </c:ser>
        <c:dLbls/>
        <c:axId val="66706432"/>
        <c:axId val="135410432"/>
      </c:barChart>
      <c:catAx>
        <c:axId val="66706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5410432"/>
        <c:crosses val="autoZero"/>
        <c:auto val="1"/>
        <c:lblAlgn val="ctr"/>
        <c:lblOffset val="100"/>
      </c:catAx>
      <c:valAx>
        <c:axId val="135410432"/>
        <c:scaling>
          <c:orientation val="minMax"/>
        </c:scaling>
        <c:axPos val="l"/>
        <c:majorGridlines/>
        <c:numFmt formatCode="General" sourceLinked="1"/>
        <c:tickLblPos val="nextTo"/>
        <c:crossAx val="66706432"/>
        <c:crosses val="autoZero"/>
        <c:crossBetween val="between"/>
      </c:valAx>
    </c:plotArea>
    <c:legend>
      <c:legendPos val="r"/>
      <c:layout/>
      <c:spPr>
        <a:noFill/>
      </c:spPr>
    </c:legend>
    <c:plotVisOnly val="1"/>
    <c:dispBlanksAs val="gap"/>
  </c:chart>
  <c:spPr>
    <a:solidFill>
      <a:schemeClr val="bg1"/>
    </a:solidFill>
    <a:ln>
      <a:solidFill>
        <a:schemeClr val="accent2">
          <a:lumMod val="50000"/>
        </a:schemeClr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2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6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dLbls>
            <c:dLbl>
              <c:idx val="0"/>
              <c:layout>
                <c:manualLayout>
                  <c:x val="1.3802814180066842E-2"/>
                  <c:y val="-3.67436025626782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02814180066842E-2"/>
                  <c:y val="3.67436025626782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02814180066953E-2"/>
                  <c:y val="-7.34872051253564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942088560208175E-2"/>
                  <c:y val="3.67436025626779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69168160059502"/>
                  <c:y val="-7.34872051253565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7.6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dLbls>
            <c:dLbl>
              <c:idx val="0"/>
              <c:layout>
                <c:manualLayout>
                  <c:x val="-1.20759529134444E-7"/>
                  <c:y val="5.10978718803814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36460200074387E-3"/>
                  <c:y val="5.14410435877495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336460200074387E-3"/>
                  <c:y val="6.24641243565530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51154038440173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336460200074387E-3"/>
                  <c:y val="5.51154038440173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-15.5</c:v>
                </c:pt>
                <c:pt idx="1">
                  <c:v>-14.8</c:v>
                </c:pt>
                <c:pt idx="2">
                  <c:v>-14.2</c:v>
                </c:pt>
                <c:pt idx="3">
                  <c:v>-13.3</c:v>
                </c:pt>
                <c:pt idx="4">
                  <c:v>-16.399999999999999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dLbls/>
        <c:shape val="cylinder"/>
        <c:axId val="105695104"/>
        <c:axId val="105696640"/>
        <c:axId val="0"/>
      </c:bar3DChart>
      <c:catAx>
        <c:axId val="105695104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05696640"/>
        <c:crosses val="autoZero"/>
        <c:auto val="1"/>
        <c:lblAlgn val="ctr"/>
        <c:lblOffset val="100"/>
      </c:catAx>
      <c:valAx>
        <c:axId val="105696640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05695104"/>
        <c:crosses val="autoZero"/>
        <c:crossBetween val="between"/>
      </c:valAx>
    </c:plotArea>
    <c:plotVisOnly val="1"/>
    <c:dispBlanksAs val="gap"/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(с учетом возвратов)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2200737680297126E-2"/>
                  <c:y val="2.005752244744733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334562800495198E-2"/>
                  <c:y val="-6.017256734234199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476.4</c:v>
                </c:pt>
                <c:pt idx="1">
                  <c:v>725.1</c:v>
                </c:pt>
                <c:pt idx="2">
                  <c:v>578.70000000000005</c:v>
                </c:pt>
                <c:pt idx="3">
                  <c:v>479.3</c:v>
                </c:pt>
                <c:pt idx="4">
                  <c:v>487.1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DF-4819-B8E2-4D53935EEE44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65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F-4819-B8E2-4D53935EEE44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5.1928628393810662E-2"/>
                  <c:y val="2.51922645862220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869611774793857E-2"/>
                  <c:y val="3.778839687933303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70508038410666E-2"/>
                  <c:y val="3.727483173749264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888225679551151E-2"/>
                  <c:y val="4.585964139704001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24241628555712E-2"/>
                  <c:y val="4.0307623337955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accent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28.4</c:v>
                </c:pt>
                <c:pt idx="1">
                  <c:v>27.199999999999996</c:v>
                </c:pt>
                <c:pt idx="2">
                  <c:v>25.8</c:v>
                </c:pt>
                <c:pt idx="3">
                  <c:v>25.9</c:v>
                </c:pt>
                <c:pt idx="4">
                  <c:v>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DF-4819-B8E2-4D53935EEE44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01475360594251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00737680297126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5DF-4819-B8E2-4D53935EEE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243.60000000000002</c:v>
                </c:pt>
                <c:pt idx="1">
                  <c:v>264.7</c:v>
                </c:pt>
                <c:pt idx="2">
                  <c:v>258.7</c:v>
                </c:pt>
                <c:pt idx="3">
                  <c:v>271.10000000000002</c:v>
                </c:pt>
                <c:pt idx="4">
                  <c:v>287.50000000000006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DF-4819-B8E2-4D53935EEE44}"/>
            </c:ext>
          </c:extLst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DF-4819-B8E2-4D53935EEE44}"/>
            </c:ext>
          </c:extLst>
        </c:ser>
        <c:ser>
          <c:idx val="5"/>
          <c:order val="5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5DF-4819-B8E2-4D53935EEE44}"/>
            </c:ext>
          </c:extLst>
        </c:ser>
        <c:ser>
          <c:idx val="6"/>
          <c:order val="6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DF-4819-B8E2-4D53935EEE44}"/>
            </c:ext>
          </c:extLst>
        </c:ser>
        <c:ser>
          <c:idx val="7"/>
          <c:order val="7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5DF-4819-B8E2-4D53935EEE44}"/>
            </c:ext>
          </c:extLst>
        </c:ser>
        <c:ser>
          <c:idx val="8"/>
          <c:order val="8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DF-4819-B8E2-4D53935EEE44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CC99"/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DF-4819-B8E2-4D53935EEE44}"/>
            </c:ext>
          </c:extLst>
        </c:ser>
        <c:ser>
          <c:idx val="10"/>
          <c:order val="1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5DF-4819-B8E2-4D53935EEE44}"/>
            </c:ext>
          </c:extLst>
        </c:ser>
        <c:dLbls/>
        <c:shape val="cylinder"/>
        <c:axId val="136523776"/>
        <c:axId val="136525312"/>
        <c:axId val="0"/>
      </c:bar3DChart>
      <c:catAx>
        <c:axId val="13652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525312"/>
        <c:crosses val="autoZero"/>
        <c:auto val="1"/>
        <c:lblAlgn val="ctr"/>
        <c:lblOffset val="100"/>
      </c:catAx>
      <c:valAx>
        <c:axId val="136525312"/>
        <c:scaling>
          <c:orientation val="minMax"/>
        </c:scaling>
        <c:delete val="1"/>
        <c:axPos val="l"/>
        <c:numFmt formatCode="General" sourceLinked="1"/>
        <c:tickLblPos val="nextTo"/>
        <c:crossAx val="136523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155"/>
      <c:perspective val="0"/>
    </c:view3D>
    <c:plotArea>
      <c:layout>
        <c:manualLayout>
          <c:layoutTarget val="inner"/>
          <c:xMode val="edge"/>
          <c:yMode val="edge"/>
          <c:x val="3.1002554538953962E-3"/>
          <c:y val="0.13755971955874913"/>
          <c:w val="0.93378867089416262"/>
          <c:h val="0.63290539150183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explosion val="44"/>
            <c:spPr>
              <a:solidFill>
                <a:srgbClr val="9AE9F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explosion val="33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explosion val="41"/>
            <c:spPr>
              <a:solidFill>
                <a:srgbClr val="FF99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explosion val="38"/>
            <c:spPr>
              <a:solidFill>
                <a:srgbClr val="99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Pt>
            <c:idx val="4"/>
            <c:spPr>
              <a:solidFill>
                <a:srgbClr val="FFCC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9A-4127-9A25-568ECFA2C15C}"/>
              </c:ext>
            </c:extLst>
          </c:dPt>
          <c:dPt>
            <c:idx val="5"/>
            <c:explosion val="48"/>
            <c:spPr>
              <a:solidFill>
                <a:sysClr val="windowText" lastClr="000000">
                  <a:lumMod val="50000"/>
                  <a:lumOff val="50000"/>
                </a:sys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9A-4127-9A25-568ECFA2C15C}"/>
              </c:ext>
            </c:extLst>
          </c:dPt>
          <c:dPt>
            <c:idx val="6"/>
            <c:explosion val="55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9A-4127-9A25-568ECFA2C15C}"/>
              </c:ext>
            </c:extLst>
          </c:dPt>
          <c:dPt>
            <c:idx val="7"/>
            <c:explosion val="43"/>
            <c:spPr>
              <a:solidFill>
                <a:srgbClr val="730E00">
                  <a:lumMod val="40000"/>
                  <a:lumOff val="60000"/>
                  <a:alpha val="89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9A-4127-9A25-568ECFA2C15C}"/>
              </c:ext>
            </c:extLst>
          </c:dPt>
          <c:dLbls>
            <c:dLbl>
              <c:idx val="0"/>
              <c:layout>
                <c:manualLayout>
                  <c:x val="9.2200624294825173E-2"/>
                  <c:y val="-0.11080154023278388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037149432717729"/>
                  <c:y val="1.3640812498950787E-2"/>
                </c:manualLayout>
              </c:layout>
              <c:tx>
                <c:rich>
                  <a:bodyPr/>
                  <a:lstStyle/>
                  <a:p>
                    <a:pPr algn="ctr">
                      <a:defRPr/>
                    </a:pPr>
                    <a:r>
                      <a:rPr lang="ru-RU" dirty="0"/>
                      <a:t>Акцизы по подакцизным </a:t>
                    </a:r>
                    <a:r>
                      <a:rPr lang="ru-RU" dirty="0" smtClean="0"/>
                      <a:t>товарам</a:t>
                    </a:r>
                  </a:p>
                  <a:p>
                    <a:pPr algn="ctr">
                      <a:defRPr/>
                    </a:pPr>
                    <a:r>
                      <a:rPr lang="ru-RU" dirty="0" smtClean="0"/>
                      <a:t>(</a:t>
                    </a:r>
                    <a:r>
                      <a:rPr lang="ru-RU" dirty="0"/>
                      <a:t>продукции)
</a:t>
                    </a:r>
                    <a:r>
                      <a:rPr lang="ru-RU" dirty="0" smtClean="0"/>
                      <a:t>2,5%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9A-4127-9A25-568ECFA2C15C}"/>
                </c:ext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055246799965278"/>
                  <c:y val="0.12601569200966178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Земельный </a:t>
                    </a:r>
                  </a:p>
                  <a:p>
                    <a:pPr algn="ctr" rtl="0">
                      <a:defRPr/>
                    </a:pPr>
                    <a:r>
                      <a:rPr lang="ru-RU" dirty="0"/>
                      <a:t>налог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45540302331082E-2"/>
                  <c:y val="0.129923273357744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Упрощенная система налогообложения
</a:t>
                    </a:r>
                    <a:r>
                      <a:rPr lang="ru-RU" dirty="0" smtClean="0"/>
                      <a:t>3,1%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59509722060127E-2"/>
                  <c:y val="0.13046262030872585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Единый налог на вменённый доход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4781463890559866"/>
                  <c:y val="5.6043477259391454E-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Налог на </a:t>
                    </a:r>
                  </a:p>
                  <a:p>
                    <a:pPr algn="ctr" rtl="0">
                      <a:defRPr/>
                    </a:pPr>
                    <a:r>
                      <a:rPr lang="ru-RU" dirty="0"/>
                      <a:t>имущество
физических </a:t>
                    </a:r>
                  </a:p>
                  <a:p>
                    <a:pPr algn="ctr" rtl="0">
                      <a:defRPr/>
                    </a:pPr>
                    <a:r>
                      <a:rPr lang="ru-RU" dirty="0"/>
                      <a:t>лиц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196883314329163"/>
                  <c:y val="-0.12140303603727769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Государственная пошлина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E9A-4127-9A25-568ECFA2C15C}"/>
                </c:ext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4669396086036574"/>
                  <c:y val="-3.1314331715357545E-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b="1" dirty="0"/>
                      <a:t>Налог на доходы физических лиц
</a:t>
                    </a:r>
                    <a:r>
                      <a:rPr lang="ru-RU" b="1" dirty="0" smtClean="0"/>
                      <a:t>91,4%</a:t>
                    </a:r>
                    <a:endParaRPr lang="ru-RU" b="1" dirty="0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231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3229296950146794E-2"/>
                  <c:y val="-1.01153934976148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E9A-4127-9A25-568ECFA2C15C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CatName val="1"/>
            <c:separator>
</c:separator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Прочие налоговые доходы</c:v>
                </c:pt>
                <c:pt idx="1">
                  <c:v>Акцизы по подакцизным товарам (продукции)</c:v>
                </c:pt>
                <c:pt idx="2">
                  <c:v>Земельный налог</c:v>
                </c:pt>
                <c:pt idx="3">
                  <c:v>Упрощенная система налогообложения</c:v>
                </c:pt>
                <c:pt idx="4">
                  <c:v>Единый налог на вменённый доход</c:v>
                </c:pt>
                <c:pt idx="5">
                  <c:v>Налог на имущество
физических лиц</c:v>
                </c:pt>
                <c:pt idx="6">
                  <c:v>Государственная пошлина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1.8135654697134572E-3</c:v>
                </c:pt>
                <c:pt idx="1">
                  <c:v>4.9691693870148733E-2</c:v>
                </c:pt>
                <c:pt idx="2">
                  <c:v>5.077983315197679E-3</c:v>
                </c:pt>
                <c:pt idx="3">
                  <c:v>2.5389916575988398E-2</c:v>
                </c:pt>
                <c:pt idx="4">
                  <c:v>5.077983315197679E-3</c:v>
                </c:pt>
                <c:pt idx="5">
                  <c:v>5.8034095030830637E-3</c:v>
                </c:pt>
                <c:pt idx="6">
                  <c:v>9.0678273485672867E-3</c:v>
                </c:pt>
                <c:pt idx="7">
                  <c:v>0.89807762060210372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 algn="ctr" rtl="0">
        <a:defRPr lang="ru-RU" sz="1100" b="0" i="0" u="none" strike="noStrike" kern="1200" baseline="0">
          <a:solidFill>
            <a:srgbClr val="2C3C43">
              <a:lumMod val="90000"/>
            </a:srgbClr>
          </a:solidFill>
          <a:effectLst/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190"/>
      <c:perspective val="0"/>
    </c:view3D>
    <c:plotArea>
      <c:layout>
        <c:manualLayout>
          <c:layoutTarget val="inner"/>
          <c:xMode val="edge"/>
          <c:yMode val="edge"/>
          <c:x val="3.1002554538953962E-3"/>
          <c:y val="0.13755971955874913"/>
          <c:w val="0.93378867089416262"/>
          <c:h val="0.63290539150183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5"/>
          <c:dPt>
            <c:idx val="0"/>
            <c:explosion val="8"/>
            <c:spPr>
              <a:solidFill>
                <a:srgbClr val="FFFF99">
                  <a:alpha val="91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explosion val="4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explosion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Lbls>
            <c:dLbl>
              <c:idx val="0"/>
              <c:layout>
                <c:manualLayout>
                  <c:x val="-0.10768819250101606"/>
                  <c:y val="-8.6984692673036292E-3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srgbClr val="2C3C43">
                            <a:lumMod val="90000"/>
                          </a:srgbClr>
                        </a:solidFill>
                        <a:effectLst/>
                        <a:latin typeface="Times New Roman" panose="02020603050405020304" pitchFamily="18" charset="0"/>
                        <a:ea typeface="Arial Cyr"/>
                        <a:cs typeface="Times New Roman" panose="02020603050405020304" pitchFamily="18" charset="0"/>
                      </a:defRPr>
                    </a:pPr>
                    <a:r>
                      <a:rPr lang="ru-RU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Доходы </a:t>
                    </a:r>
                    <a:r>
                      <a: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от использования муниципального имущества
</a:t>
                    </a:r>
                    <a:r>
                      <a:rPr lang="ru-RU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91,1%</a:t>
                    </a:r>
                    <a:endParaRPr lang="ru-RU" sz="1200" b="1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949024886718049E-2"/>
                  <c:y val="0.1090920453282969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rgbClr val="2C3C43">
                            <a:lumMod val="90000"/>
                          </a:srgb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r>
                      <a:rPr lang="ru-RU" b="1" smtClean="0"/>
                      <a:t>Платежи </a:t>
                    </a:r>
                    <a:r>
                      <a:rPr lang="ru-RU" b="1"/>
                      <a:t>при пользовании природными ресурсами
</a:t>
                    </a:r>
                    <a:r>
                      <a:rPr lang="ru-RU" b="1" smtClean="0"/>
                      <a:t>5,8%</a:t>
                    </a:r>
                    <a:endParaRPr lang="ru-RU" b="1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9A-4127-9A25-568ECFA2C15C}"/>
                </c:ext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7320697270943874E-2"/>
                  <c:y val="5.334780510498833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rgbClr val="2C3C43">
                            <a:lumMod val="90000"/>
                          </a:srgb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r>
                      <a:rPr lang="ru-RU" b="1"/>
                      <a:t>Штрафы, санкции, возмещение ущерба
</a:t>
                    </a:r>
                    <a:r>
                      <a:rPr lang="ru-RU" b="1" smtClean="0"/>
                      <a:t>3,1%</a:t>
                    </a:r>
                    <a:endParaRPr lang="ru-RU" b="1"/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9A-4127-9A25-568ECFA2C1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202123965090021"/>
                  <c:y val="8.507908843461826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124897314866904E-2"/>
                  <c:y val="0.14446842945491323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848569707458274E-2"/>
                  <c:y val="0.27751702330616868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2091116994038806"/>
                  <c:y val="0.2826879201731906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E9A-4127-9A25-568ECFA2C15C}"/>
                </c:ext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750216324837468E-2"/>
                  <c:y val="-0.190395873698015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3811230604121134E-2"/>
                  <c:y val="0.32878116428750231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E9A-4127-9A25-568ECFA2C1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3229296950146794E-2"/>
                  <c:y val="-1.01153934976148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E9A-4127-9A25-568ECFA2C15C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0.33720930232558138</c:v>
                </c:pt>
                <c:pt idx="1">
                  <c:v>4.2635658914728689E-2</c:v>
                </c:pt>
                <c:pt idx="2">
                  <c:v>1.1627906976744184E-2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219.6</c:v>
                </c:pt>
                <c:pt idx="1">
                  <c:v>219.6</c:v>
                </c:pt>
                <c:pt idx="2">
                  <c:v>219.6</c:v>
                </c:pt>
                <c:pt idx="3">
                  <c:v>236.2</c:v>
                </c:pt>
                <c:pt idx="4">
                  <c:v>186.3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20.9</c:v>
                </c:pt>
                <c:pt idx="1">
                  <c:v>28</c:v>
                </c:pt>
                <c:pt idx="2">
                  <c:v>100.4</c:v>
                </c:pt>
                <c:pt idx="3">
                  <c:v>181.9</c:v>
                </c:pt>
                <c:pt idx="4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238.6</c:v>
                </c:pt>
                <c:pt idx="1">
                  <c:v>223.8</c:v>
                </c:pt>
                <c:pt idx="2">
                  <c:v>250.8</c:v>
                </c:pt>
                <c:pt idx="3">
                  <c:v>268.89999999999992</c:v>
                </c:pt>
                <c:pt idx="4">
                  <c:v>216.2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 трансферты (в т.ч. возврат остатков)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4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от государственных организаций (средства ОЭЗ)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3">
                  <c:v>3.1</c:v>
                </c:pt>
                <c:pt idx="4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2F-4ACA-B072-533CA8BBED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 (спонсорская помощь)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3">
                  <c:v>24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92F-4ACA-B072-533CA8BBED2E}"/>
            </c:ext>
          </c:extLst>
        </c:ser>
        <c:dLbls/>
        <c:shape val="cylinder"/>
        <c:axId val="137459200"/>
        <c:axId val="137460736"/>
        <c:axId val="0"/>
      </c:bar3DChart>
      <c:catAx>
        <c:axId val="137459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37460736"/>
        <c:crosses val="autoZero"/>
        <c:auto val="1"/>
        <c:lblAlgn val="ctr"/>
        <c:lblOffset val="100"/>
      </c:catAx>
      <c:valAx>
        <c:axId val="13746073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7459200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ln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0">
                  <a:srgbClr val="0066CC">
                    <a:shade val="67500"/>
                    <a:satMod val="115000"/>
                  </a:srgbClr>
                </a:gs>
                <a:gs pos="100000">
                  <a:srgbClr val="0081F6"/>
                </a:gs>
              </a:gsLst>
              <a:lin ang="18900000" scaled="1"/>
              <a:tileRect/>
            </a:gradFill>
          </c:spPr>
          <c:dPt>
            <c:idx val="0"/>
            <c:spPr>
              <a:gradFill flip="none" rotWithShape="1">
                <a:gsLst>
                  <a:gs pos="0">
                    <a:srgbClr val="00387F"/>
                  </a:gs>
                  <a:gs pos="0">
                    <a:srgbClr val="0066CC">
                      <a:shade val="67500"/>
                      <a:satMod val="115000"/>
                    </a:srgbClr>
                  </a:gs>
                  <a:gs pos="100000">
                    <a:srgbClr val="0081F6"/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E-4B8F-A825-F428E3E00DCB}"/>
              </c:ext>
            </c:extLst>
          </c:dPt>
          <c:dLbls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397</c:v>
                </c:pt>
                <c:pt idx="1">
                  <c:v>443.4</c:v>
                </c:pt>
                <c:pt idx="2">
                  <c:v>487.6</c:v>
                </c:pt>
                <c:pt idx="3">
                  <c:v>384.6</c:v>
                </c:pt>
                <c:pt idx="4">
                  <c:v>386.7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BE-4B8F-A825-F428E3E00D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flip="none" rotWithShape="1">
              <a:gsLst>
                <a:gs pos="0">
                  <a:srgbClr val="D34545">
                    <a:shade val="30000"/>
                    <a:satMod val="115000"/>
                  </a:srgbClr>
                </a:gs>
                <a:gs pos="0">
                  <a:srgbClr val="D34545">
                    <a:shade val="67500"/>
                    <a:satMod val="115000"/>
                  </a:srgbClr>
                </a:gs>
                <a:gs pos="100000">
                  <a:srgbClr val="FF4747"/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2.5195613185836494E-2"/>
                  <c:y val="3.61783163694062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996344321530448E-2"/>
                  <c:y val="2.71337372770546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996344321530407E-2"/>
                  <c:y val="2.03503029577909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96344321530407E-2"/>
                  <c:y val="3.16560268232303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39171715963183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7.5</c:v>
                </c:pt>
                <c:pt idx="1">
                  <c:v>20.100000000000001</c:v>
                </c:pt>
                <c:pt idx="2">
                  <c:v>17.600000000000001</c:v>
                </c:pt>
                <c:pt idx="3">
                  <c:v>11.8</c:v>
                </c:pt>
                <c:pt idx="4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BE-4B8F-A825-F428E3E00D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flip="none" rotWithShape="1">
              <a:gsLst>
                <a:gs pos="0">
                  <a:srgbClr val="33CC33"/>
                </a:gs>
                <a:gs pos="100000">
                  <a:srgbClr val="86D703"/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2.5195613185836494E-2"/>
                  <c:y val="-2.261144773087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992688643060876E-2"/>
                  <c:y val="-1.80891581847031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996344321530407E-2"/>
                  <c:y val="-2.48725925039668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96344321530407E-2"/>
                  <c:y val="-2.71337372770547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996344321530407E-2"/>
                  <c:y val="-2.261144773087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50000"/>
                  <a:lumOff val="5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47.2</c:v>
                </c:pt>
                <c:pt idx="1">
                  <c:v>21.6</c:v>
                </c:pt>
                <c:pt idx="2">
                  <c:v>15.7</c:v>
                </c:pt>
                <c:pt idx="3">
                  <c:v>16.100000000000001</c:v>
                </c:pt>
                <c:pt idx="4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BE-4B8F-A825-F428E3E00D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0">
                  <a:srgbClr val="7030A0">
                    <a:shade val="67500"/>
                    <a:satMod val="115000"/>
                  </a:srgbClr>
                </a:gs>
                <a:gs pos="100000">
                  <a:srgbClr val="973EDA"/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3.3594150914448645E-2"/>
                  <c:y val="-1.35668686385273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176.5</c:v>
                </c:pt>
                <c:pt idx="1">
                  <c:v>209.9</c:v>
                </c:pt>
                <c:pt idx="2">
                  <c:v>235.3</c:v>
                </c:pt>
                <c:pt idx="3">
                  <c:v>244.8</c:v>
                </c:pt>
                <c:pt idx="4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BE-4B8F-A825-F428E3E00D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44</c:v>
                </c:pt>
                <c:pt idx="1">
                  <c:v>242.9</c:v>
                </c:pt>
                <c:pt idx="2">
                  <c:v>29.1</c:v>
                </c:pt>
                <c:pt idx="3">
                  <c:v>27.2</c:v>
                </c:pt>
                <c:pt idx="4">
                  <c:v>34.300000000000011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BE-4B8F-A825-F428E3E00D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1"/>
              <c:layout>
                <c:manualLayout>
                  <c:x val="2.5195613185836494E-2"/>
                  <c:y val="-6.78343431926367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43.4</c:v>
                </c:pt>
                <c:pt idx="1">
                  <c:v>47.9</c:v>
                </c:pt>
                <c:pt idx="2">
                  <c:v>44.5</c:v>
                </c:pt>
                <c:pt idx="3">
                  <c:v>43</c:v>
                </c:pt>
                <c:pt idx="4">
                  <c:v>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BE-4B8F-A825-F428E3E00DC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AB22A">
                    <a:shade val="30000"/>
                    <a:satMod val="115000"/>
                  </a:srgbClr>
                </a:gs>
                <a:gs pos="50000">
                  <a:srgbClr val="0AB22A">
                    <a:shade val="67500"/>
                    <a:satMod val="115000"/>
                  </a:srgbClr>
                </a:gs>
                <a:gs pos="100000">
                  <a:srgbClr val="0AB22A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BE-4B8F-A825-F428E3E00DC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29.5</c:v>
                </c:pt>
                <c:pt idx="1">
                  <c:v>28.5</c:v>
                </c:pt>
                <c:pt idx="2">
                  <c:v>31.6</c:v>
                </c:pt>
                <c:pt idx="3">
                  <c:v>32.300000000000011</c:v>
                </c:pt>
                <c:pt idx="4">
                  <c:v>32.300000000000011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BE-4B8F-A825-F428E3E00DC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flip="none" rotWithShape="1">
              <a:gsLst>
                <a:gs pos="0">
                  <a:srgbClr val="E37905">
                    <a:shade val="30000"/>
                    <a:satMod val="115000"/>
                  </a:srgbClr>
                </a:gs>
                <a:gs pos="50000">
                  <a:srgbClr val="E37905">
                    <a:shade val="67500"/>
                    <a:satMod val="115000"/>
                  </a:srgbClr>
                </a:gs>
                <a:gs pos="100000">
                  <a:srgbClr val="E379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3.3917171596318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16560268232304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39171715963183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989382132144818E-3"/>
                  <c:y val="-3.39173496392138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065109167764452E-7"/>
                  <c:y val="-3.1656026823230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16</c:v>
                </c:pt>
                <c:pt idx="2">
                  <c:v>16.100000000000001</c:v>
                </c:pt>
                <c:pt idx="3">
                  <c:v>29.6</c:v>
                </c:pt>
                <c:pt idx="4">
                  <c:v>30.799999999999994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EBE-4B8F-A825-F428E3E00DCB}"/>
            </c:ext>
          </c:extLst>
        </c:ser>
        <c:dLbls/>
        <c:shape val="cylinder"/>
        <c:axId val="137993216"/>
        <c:axId val="138003200"/>
        <c:axId val="0"/>
      </c:bar3DChart>
      <c:catAx>
        <c:axId val="137993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003200"/>
        <c:crosses val="autoZero"/>
        <c:auto val="1"/>
        <c:lblAlgn val="ctr"/>
        <c:lblOffset val="100"/>
      </c:catAx>
      <c:valAx>
        <c:axId val="138003200"/>
        <c:scaling>
          <c:orientation val="minMax"/>
        </c:scaling>
        <c:delete val="1"/>
        <c:axPos val="l"/>
        <c:numFmt formatCode="General" sourceLinked="1"/>
        <c:tickLblPos val="nextTo"/>
        <c:crossAx val="137993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(налоговые и неналоговые доходы, нецелевые дотации)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548.79999999999995</c:v>
                </c:pt>
                <c:pt idx="1">
                  <c:v>531.5</c:v>
                </c:pt>
                <c:pt idx="2">
                  <c:v>518.29999999999995</c:v>
                </c:pt>
                <c:pt idx="3">
                  <c:v>541.4</c:v>
                </c:pt>
                <c:pt idx="4">
                  <c:v>473.4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областного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245.8</c:v>
                </c:pt>
                <c:pt idx="1">
                  <c:v>232.8</c:v>
                </c:pt>
                <c:pt idx="2">
                  <c:v>275.89999999999992</c:v>
                </c:pt>
                <c:pt idx="3">
                  <c:v>450.7</c:v>
                </c:pt>
                <c:pt idx="4">
                  <c:v>265.3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 федерального бюджета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31.7</c:v>
                </c:pt>
                <c:pt idx="1">
                  <c:v>27</c:v>
                </c:pt>
                <c:pt idx="2">
                  <c:v>83.3</c:v>
                </c:pt>
                <c:pt idx="3">
                  <c:v>14.2</c:v>
                </c:pt>
                <c:pt idx="4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целевые средства (средства ОЭЗ, спонсорская помощь)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24</c:v>
                </c:pt>
                <c:pt idx="4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dLbls/>
        <c:shape val="cylinder"/>
        <c:axId val="138539776"/>
        <c:axId val="138541312"/>
        <c:axId val="0"/>
      </c:bar3DChart>
      <c:catAx>
        <c:axId val="138539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38541312"/>
        <c:crosses val="autoZero"/>
        <c:auto val="1"/>
        <c:lblAlgn val="ctr"/>
        <c:lblOffset val="100"/>
      </c:catAx>
      <c:valAx>
        <c:axId val="13854131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8539776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8"/>
      <c:rotY val="230"/>
      <c:perspective val="0"/>
    </c:view3D>
    <c:plotArea>
      <c:layout>
        <c:manualLayout>
          <c:layoutTarget val="inner"/>
          <c:xMode val="edge"/>
          <c:yMode val="edge"/>
          <c:x val="2.6100942797352634E-4"/>
          <c:y val="2.4882454888209993E-3"/>
          <c:w val="0.9920802114266023"/>
          <c:h val="0.672650613155659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explosion val="14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1-4961-8BF9-895AF7EC9A06}"/>
              </c:ext>
            </c:extLst>
          </c:dPt>
          <c:dPt>
            <c:idx val="1"/>
            <c:explosion val="19"/>
            <c:spPr>
              <a:solidFill>
                <a:srgbClr val="FF474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1-4961-8BF9-895AF7EC9A06}"/>
              </c:ext>
            </c:extLst>
          </c:dPt>
          <c:dPt>
            <c:idx val="2"/>
            <c:explosion val="23"/>
            <c:spPr>
              <a:solidFill>
                <a:srgbClr val="E6B91E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1-4961-8BF9-895AF7EC9A06}"/>
              </c:ext>
            </c:extLst>
          </c:dPt>
          <c:dPt>
            <c:idx val="3"/>
            <c:explosion val="26"/>
            <c:spPr>
              <a:solidFill>
                <a:srgbClr val="973EDA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1-4961-8BF9-895AF7EC9A06}"/>
              </c:ext>
            </c:extLst>
          </c:dPt>
          <c:dPt>
            <c:idx val="4"/>
            <c:spPr>
              <a:solidFill>
                <a:srgbClr val="9E9E9E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1-4961-8BF9-895AF7EC9A06}"/>
              </c:ext>
            </c:extLst>
          </c:dPt>
          <c:dPt>
            <c:idx val="5"/>
            <c:spPr>
              <a:solidFill>
                <a:srgbClr val="AD0101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1-4961-8BF9-895AF7EC9A06}"/>
              </c:ext>
            </c:extLst>
          </c:dPt>
          <c:dPt>
            <c:idx val="6"/>
            <c:explosion val="24"/>
            <c:spPr>
              <a:solidFill>
                <a:srgbClr val="17A11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1-4961-8BF9-895AF7EC9A06}"/>
              </c:ext>
            </c:extLst>
          </c:dPt>
          <c:dPt>
            <c:idx val="7"/>
            <c:explosion val="25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1-4961-8BF9-895AF7EC9A06}"/>
              </c:ext>
            </c:extLst>
          </c:dPt>
          <c:dPt>
            <c:idx val="8"/>
            <c:explosion val="40"/>
            <c:spPr>
              <a:solidFill>
                <a:sysClr val="windowText" lastClr="000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C1-4961-8BF9-895AF7EC9A06}"/>
              </c:ext>
            </c:extLst>
          </c:dPt>
          <c:dPt>
            <c:idx val="9"/>
            <c:explosion val="47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C1-4961-8BF9-895AF7EC9A06}"/>
              </c:ext>
            </c:extLst>
          </c:dPt>
          <c:dLbls>
            <c:dLbl>
              <c:idx val="0"/>
              <c:layout>
                <c:manualLayout>
                  <c:x val="0.22372808388521803"/>
                  <c:y val="7.4715485446843977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Arial Cyr"/>
                        <a:cs typeface="Times New Roman" panose="02020603050405020304" pitchFamily="18" charset="0"/>
                      </a:defRPr>
                    </a:pPr>
                    <a:r>
                      <a:rPr lang="ru-RU" sz="1800" b="1" baseline="0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rPr>
                      <a:t>Образование
</a:t>
                    </a:r>
                    <a:r>
                      <a:rPr lang="ru-RU" sz="1800" b="1" baseline="0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rPr>
                      <a:t>55,6%</a:t>
                    </a:r>
                    <a:endParaRPr lang="ru-RU" sz="1200" b="1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31756923430357E-3"/>
                  <c:y val="-5.6083166033195062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512F84E7-9B04-4C1B-823B-B9A0AE6660D8}" type="CATEGORYNAME">
                      <a:rPr lang="ru-RU"/>
                      <a:pPr algn="ctr" rtl="0">
                        <a:def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2,0%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063427039180215E-2"/>
                  <c:y val="4.14709398486240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957240155990196E-2"/>
                  <c:y val="0.1541675338107972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87C25045-1DC9-4080-BC68-8D1FCAF4796A}" type="CATEGORYNAME">
                      <a:rPr lang="ru-RU"/>
                      <a:pPr algn="ctr" rtl="0">
                        <a:def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26,8%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272740411140747"/>
                  <c:y val="0.20330996086506845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B09ECAA0-5599-4081-B284-67F69F768493}" type="CATEGORYNAME">
                      <a:rPr lang="ru-RU"/>
                      <a:pPr algn="ctr" rtl="0">
                        <a:def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3,3%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4023827860934492E-2"/>
                  <c:y val="0.2191411439417529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C9FFF70F-23CD-4F77-830E-11C196F18BF6}" type="CATEGORYNAME">
                      <a:rPr lang="ru-RU"/>
                      <a:pPr algn="ctr" rtl="0">
                        <a:defRPr lang="ru-RU" sz="12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5,1%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5181123942914074"/>
                  <c:y val="0.2662505418020845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FE6BB597-B8FF-48B9-B2AF-FEE3E98B5818}" type="CATEGORYNAME">
                      <a:rPr lang="ru-RU"/>
                      <a:pPr algn="ctr" rtl="0">
                        <a:defRPr lang="ru-RU" sz="12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3,6%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5736846094313447"/>
                  <c:y val="0.3054171602216342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117E5DB3-C8EB-43FB-9F4E-72EDCBB4D0EB}" type="CATEGORYNAME">
                      <a:rPr lang="ru-RU"/>
                      <a:pPr algn="ctr" rtl="0">
                        <a:defRPr lang="ru-RU" sz="12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0,1%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1.7014352454247077E-2"/>
                  <c:y val="0.2713992263770378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200" b="1" i="0" u="none" strike="noStrike" kern="1200" baseline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958C6EA2-D4E5-455E-9307-8CA55DF55EA4}" type="CATEGORYNAME">
                      <a:rPr lang="ru-RU"/>
                      <a:pPr algn="ctr" rtl="0">
                        <a:defRPr lang="ru-RU" sz="12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1,1%</a:t>
                    </a: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1944492043256964E-3"/>
                  <c:y val="4.267933453403455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ru-RU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Средства массовой информации
</a:t>
                    </a:r>
                    <a:r>
                      <a:rPr lang="ru-RU" sz="12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0,6%</a:t>
                    </a:r>
                    <a:endParaRPr lang="ru-RU" sz="10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3229296950146794E-2"/>
                  <c:y val="-1.01153934976148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8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Охрана окружающей среды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0.4649450023912004</c:v>
                </c:pt>
                <c:pt idx="1">
                  <c:v>2.9842180774748935E-2</c:v>
                </c:pt>
                <c:pt idx="2">
                  <c:v>1.8077474892395983E-2</c:v>
                </c:pt>
                <c:pt idx="3">
                  <c:v>0.24313725490196084</c:v>
                </c:pt>
                <c:pt idx="4">
                  <c:v>3.0416068866571031E-2</c:v>
                </c:pt>
                <c:pt idx="5">
                  <c:v>0.1008130081300813</c:v>
                </c:pt>
                <c:pt idx="6">
                  <c:v>9.4213295074127193E-2</c:v>
                </c:pt>
                <c:pt idx="7">
                  <c:v>3.0607364897178402E-3</c:v>
                </c:pt>
                <c:pt idx="8">
                  <c:v>7.5561932089909158E-3</c:v>
                </c:pt>
                <c:pt idx="9">
                  <c:v>7.9387852702056463E-3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4C1-4961-8BF9-895AF7EC9A06}"/>
            </c:ext>
          </c:extLst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Администрация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</c:v>
                </c:pt>
                <c:pt idx="1">
                  <c:v>152.4</c:v>
                </c:pt>
                <c:pt idx="2">
                  <c:v>141.9</c:v>
                </c:pt>
                <c:pt idx="3">
                  <c:v>168.3</c:v>
                </c:pt>
                <c:pt idx="4">
                  <c:v>159.6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Собрание представителей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9.1</c:v>
                </c:pt>
                <c:pt idx="1">
                  <c:v>8.8000000000000007</c:v>
                </c:pt>
                <c:pt idx="2">
                  <c:v>8.6</c:v>
                </c:pt>
                <c:pt idx="3">
                  <c:v>8.4</c:v>
                </c:pt>
                <c:pt idx="4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Комитет по финансам 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24.5</c:v>
                </c:pt>
                <c:pt idx="1">
                  <c:v>23.9</c:v>
                </c:pt>
                <c:pt idx="2">
                  <c:v>23.6</c:v>
                </c:pt>
                <c:pt idx="3">
                  <c:v>22.2</c:v>
                </c:pt>
                <c:pt idx="4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Комитет по управлению муниципальным имуществом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98.4</c:v>
                </c:pt>
                <c:pt idx="1">
                  <c:v>101.5</c:v>
                </c:pt>
                <c:pt idx="2">
                  <c:v>99.1</c:v>
                </c:pt>
                <c:pt idx="3">
                  <c:v>78.099999999999994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Комитет образования 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352.7</c:v>
                </c:pt>
                <c:pt idx="1">
                  <c:v>351.6</c:v>
                </c:pt>
                <c:pt idx="2">
                  <c:v>453.7</c:v>
                </c:pt>
                <c:pt idx="3">
                  <c:v>410.4</c:v>
                </c:pt>
                <c:pt idx="4">
                  <c:v>365.2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Комитет культуры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109.6</c:v>
                </c:pt>
                <c:pt idx="1">
                  <c:v>106.7</c:v>
                </c:pt>
                <c:pt idx="2">
                  <c:v>109</c:v>
                </c:pt>
                <c:pt idx="3">
                  <c:v>107.7</c:v>
                </c:pt>
                <c:pt idx="4">
                  <c:v>102.6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Комитет по физической культуре, спорту и туризму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26.1</c:v>
                </c:pt>
                <c:pt idx="1">
                  <c:v>13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жилищного коммунального хозяйства 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chemeClr val="tx1"/>
              </a:solidFill>
            </a:ln>
          </c:spPr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43.9</c:v>
                </c:pt>
                <c:pt idx="1">
                  <c:v>33.4</c:v>
                </c:pt>
                <c:pt idx="2">
                  <c:v>41.6</c:v>
                </c:pt>
                <c:pt idx="3">
                  <c:v>235.2</c:v>
                </c:pt>
                <c:pt idx="4">
                  <c:v>51.2</c:v>
                </c:pt>
              </c:numCache>
            </c:numRef>
          </c:val>
        </c:ser>
        <c:dLbls/>
        <c:shape val="cylinder"/>
        <c:axId val="139379456"/>
        <c:axId val="139380992"/>
        <c:axId val="0"/>
      </c:bar3DChart>
      <c:catAx>
        <c:axId val="139379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39380992"/>
        <c:crosses val="autoZero"/>
        <c:auto val="1"/>
        <c:lblAlgn val="ctr"/>
        <c:lblOffset val="100"/>
      </c:catAx>
      <c:valAx>
        <c:axId val="1393809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9379456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Глава </a:t>
          </a:r>
          <a:r>
            <a:rPr lang="ru-RU" sz="1000" b="1" dirty="0" smtClean="0">
              <a:solidFill>
                <a:schemeClr val="accent1"/>
              </a:solidFill>
            </a:rPr>
            <a:t>Администрации </a:t>
          </a:r>
          <a:r>
            <a:rPr lang="ru-RU" sz="1000" b="1" dirty="0" smtClean="0">
              <a:solidFill>
                <a:schemeClr val="accent1"/>
              </a:solidFill>
            </a:rPr>
            <a:t>округа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AD086328-42E6-4038-8968-4EA045F7CF0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57D5479-3190-4159-BAE4-C5C8ADB228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algn="ctr">
            <a:spcAft>
              <a:spcPts val="100"/>
            </a:spcAft>
          </a:pPr>
          <a:r>
            <a:rPr lang="ru-RU" sz="1000" dirty="0" smtClean="0">
              <a:solidFill>
                <a:schemeClr val="tx1"/>
              </a:solidFill>
            </a:rPr>
            <a:t>  </a:t>
          </a:r>
          <a:r>
            <a:rPr lang="ru-RU" sz="9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806752B-5BD3-4C1F-9E01-F135D9C826F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dirty="0" smtClean="0">
              <a:solidFill>
                <a:schemeClr val="accent1"/>
              </a:solidFill>
            </a:rPr>
            <a:t>палата </a:t>
          </a:r>
        </a:p>
        <a:p>
          <a:pPr algn="ctr">
            <a:spcAft>
              <a:spcPct val="350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B448054-BD1F-4DB8-B808-A907AB9AE9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ведут бюджетный учет;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  <a:ln w="6350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предоставляют</a:t>
          </a:r>
          <a:r>
            <a:rPr lang="ru-RU" sz="1000" dirty="0" smtClean="0">
              <a:solidFill>
                <a:schemeClr val="tx1"/>
              </a:solidFill>
            </a:rPr>
            <a:t> сведения, </a:t>
          </a:r>
          <a:r>
            <a:rPr lang="ru-RU" sz="900" dirty="0" smtClean="0">
              <a:solidFill>
                <a:schemeClr val="tx1"/>
              </a:solidFill>
            </a:rPr>
            <a:t>необходимые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для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составления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бюджета</a:t>
          </a:r>
          <a:r>
            <a:rPr lang="ru-RU" sz="1000" dirty="0" smtClean="0">
              <a:solidFill>
                <a:schemeClr val="tx1"/>
              </a:solidFill>
            </a:rPr>
            <a:t>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анализируют</a:t>
          </a:r>
          <a:r>
            <a:rPr lang="ru-RU" sz="1000" dirty="0" smtClean="0">
              <a:solidFill>
                <a:schemeClr val="tx1"/>
              </a:solidFill>
            </a:rPr>
            <a:t>, </a:t>
          </a:r>
          <a:r>
            <a:rPr lang="ru-RU" sz="900" dirty="0" smtClean="0">
              <a:solidFill>
                <a:schemeClr val="tx1"/>
              </a:solidFill>
            </a:rPr>
            <a:t>формируют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  <a:ln w="9525"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средств округа (ГРБС)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- </a:t>
          </a:r>
          <a:r>
            <a:rPr lang="ru-RU" sz="9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9BFE8969-13FB-402C-9DD3-6A161DCD5D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algn="ctr"/>
          <a:r>
            <a:rPr lang="ru-RU" sz="900" b="1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algn="ctr"/>
          <a:r>
            <a:rPr lang="ru-RU" sz="1100" dirty="0" smtClean="0">
              <a:solidFill>
                <a:schemeClr val="tx1"/>
              </a:solidFill>
            </a:rPr>
            <a:t>с</a:t>
          </a:r>
          <a:r>
            <a:rPr lang="ru-RU" sz="11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dirty="0">
            <a:solidFill>
              <a:schemeClr val="tx1"/>
            </a:solidFill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1689" custScaleY="166628" custLinFactNeighborX="3129" custLinFactNeighborY="-260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12638" custRadScaleRad="98722" custRadScaleInc="36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24203" custScaleY="107024" custRadScaleRad="138512" custRadScaleInc="1450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38121" custScaleY="167043" custRadScaleRad="126335" custRadScaleInc="407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11438" custScaleY="78957" custRadScaleRad="151993" custRadScaleInc="-937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115422" custRadScaleRad="93419" custRadScaleInc="-400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 custLinFactNeighborX="-2513" custLinFactNeighborY="-4786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52197" custScaleY="154966" custRadScaleRad="136351" custRadScaleInc="4855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 custLinFactNeighborX="40446" custLinFactNeighborY="1245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0414" custRadScaleRad="119604" custRadScaleInc="-392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 custLinFactNeighborX="61670" custLinFactNeighborY="-20686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42734" custRadScaleInc="-5285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 custLinFactNeighborX="-1241" custLinFactNeighborY="-198"/>
      <dgm:spPr/>
      <dgm:t>
        <a:bodyPr/>
        <a:lstStyle/>
        <a:p>
          <a:endParaRPr lang="ru-RU"/>
        </a:p>
      </dgm:t>
    </dgm:pt>
  </dgm:ptLst>
  <dgm:cxnLst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DD5A228A-3E20-46FA-9163-972FFDB53C19}" type="presOf" srcId="{986F66CF-7D7E-412B-ACFF-73FA4A5710E3}" destId="{13A03BB4-0DB0-442B-976D-9E2F662E00AF}" srcOrd="0" destOrd="0" presId="urn:microsoft.com/office/officeart/2005/8/layout/radial6"/>
    <dgm:cxn modelId="{821402E3-9E61-4445-9A91-0AD9AED037DB}" type="presOf" srcId="{2806752B-5BD3-4C1F-9E01-F135D9C826FE}" destId="{0D45D63D-91C6-4CBD-9A7E-8B57F668A8E9}" srcOrd="0" destOrd="0" presId="urn:microsoft.com/office/officeart/2005/8/layout/radial6"/>
    <dgm:cxn modelId="{68C3714F-0950-400B-9901-5D39A496B3B8}" type="presOf" srcId="{16E43C0E-5025-4B02-A12B-E8750D6E003A}" destId="{8408641A-5520-4223-B287-2CF3375948FD}" srcOrd="0" destOrd="0" presId="urn:microsoft.com/office/officeart/2005/8/layout/radial6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132E1FA4-7169-483A-A1DC-DAFCD50DA271}" type="presOf" srcId="{7AE1404B-1F1C-48F6-8465-26A7CA38A0B0}" destId="{C2771272-27CF-4F9F-AA54-787F32BBBE07}" srcOrd="0" destOrd="0" presId="urn:microsoft.com/office/officeart/2005/8/layout/radial6"/>
    <dgm:cxn modelId="{9CD6D56D-73E7-4803-8B29-7BF65C1A7274}" type="presOf" srcId="{457D5479-3190-4159-BAE4-C5C8ADB2286C}" destId="{F4E02FC5-5AE7-4245-AB29-1ABD8AEB0F21}" srcOrd="0" destOrd="0" presId="urn:microsoft.com/office/officeart/2005/8/layout/radial6"/>
    <dgm:cxn modelId="{8D39ED03-0849-495F-B00C-22DECEC2AC5B}" type="presOf" srcId="{34BE101E-7B06-4AB2-9CC8-650D2E14A328}" destId="{8718CB4E-F65C-4E4A-89C4-26F421EC27CE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BE083310-D60E-42AC-8194-406814B5400E}" type="presOf" srcId="{E1AF720E-912C-4165-84A4-5820E50EBAD8}" destId="{1B484103-B5CC-49BB-A3BC-AF799990D8CA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CDBC6369-7F6F-4702-937B-7C39DD71BC83}" type="presOf" srcId="{7D3B726C-BF58-455C-9D20-3351D67C21C7}" destId="{BACDCCE6-32EB-41B6-A9DD-91DC8FD48CB9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1E5BBB91-86EF-43DE-BB39-6C51EE896DE0}" type="presOf" srcId="{428CA93B-C0E8-4139-B292-C15430994F62}" destId="{1A87F541-6E74-4307-9CE0-B39223E5CA95}" srcOrd="0" destOrd="0" presId="urn:microsoft.com/office/officeart/2005/8/layout/radial6"/>
    <dgm:cxn modelId="{2624EF76-1A98-456F-9A33-80A05C6D3CAE}" type="presOf" srcId="{7B448054-BD1F-4DB8-B808-A907AB9AE9F6}" destId="{2243B9A5-8E15-4393-A3CF-599F3170D614}" srcOrd="0" destOrd="0" presId="urn:microsoft.com/office/officeart/2005/8/layout/radial6"/>
    <dgm:cxn modelId="{5F0BC489-E529-476C-A5EA-E3AA281F7E74}" type="presOf" srcId="{9BFE8969-13FB-402C-9DD3-6A161DCD5DFE}" destId="{5356B0E1-8162-4DE2-9CF6-6915C440583D}" srcOrd="0" destOrd="0" presId="urn:microsoft.com/office/officeart/2005/8/layout/radial6"/>
    <dgm:cxn modelId="{63B42F29-99F7-4204-B829-F2D571EAE627}" type="presOf" srcId="{ACC09EE7-33B0-4FC4-8D7D-D9066F8E0872}" destId="{E4C76E3D-688C-4BFE-A395-BDB911363A6E}" srcOrd="0" destOrd="0" presId="urn:microsoft.com/office/officeart/2005/8/layout/radial6"/>
    <dgm:cxn modelId="{45CED929-42BA-45CB-9132-997F91EB5AE4}" type="presOf" srcId="{41397CD7-34BF-43EB-8507-012806C04D8F}" destId="{81C46EE8-CFD4-48B7-B824-CCA63C8B9B22}" srcOrd="0" destOrd="0" presId="urn:microsoft.com/office/officeart/2005/8/layout/radial6"/>
    <dgm:cxn modelId="{C0106035-37CF-4CEE-80ED-04308B4A5B8C}" type="presOf" srcId="{8EFDF9E4-B71D-4FD0-8C25-1005EF21C02E}" destId="{018C802E-E8EE-41C8-8BAA-B2F01C39DAA2}" srcOrd="0" destOrd="0" presId="urn:microsoft.com/office/officeart/2005/8/layout/radial6"/>
    <dgm:cxn modelId="{72AE7F1D-420B-4521-BDA6-38FDC279D611}" type="presOf" srcId="{80368796-B66A-4FEA-928C-F467B493B30E}" destId="{D336E3F1-8B08-444F-A4A5-486A16240F7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F4631187-83D7-4D87-B120-016183B76F98}" type="presOf" srcId="{212AE3C7-0F2E-4C48-9038-4E1DFEECE648}" destId="{2903352A-C723-4D92-8BD1-F54193A752E8}" srcOrd="0" destOrd="0" presId="urn:microsoft.com/office/officeart/2005/8/layout/radial6"/>
    <dgm:cxn modelId="{B90D82B3-93AA-4EC6-BD13-20AB216487DD}" type="presOf" srcId="{36E4F3B6-8DD8-4DE5-A120-B51436573A5D}" destId="{09577B85-9C24-4AFB-BBCF-5B6EE4ABDBCC}" srcOrd="0" destOrd="0" presId="urn:microsoft.com/office/officeart/2005/8/layout/radial6"/>
    <dgm:cxn modelId="{14EA526F-03EE-4ED6-B029-B6FC0650B5FE}" type="presOf" srcId="{AD086328-42E6-4038-8968-4EA045F7CF0E}" destId="{845E0088-4DF9-433D-BC84-CA6B21FB8774}" srcOrd="0" destOrd="0" presId="urn:microsoft.com/office/officeart/2005/8/layout/radial6"/>
    <dgm:cxn modelId="{2E8B4C5D-3C17-49C4-AB97-C088CE015D3C}" type="presParOf" srcId="{13A03BB4-0DB0-442B-976D-9E2F662E00AF}" destId="{C2771272-27CF-4F9F-AA54-787F32BBBE07}" srcOrd="0" destOrd="0" presId="urn:microsoft.com/office/officeart/2005/8/layout/radial6"/>
    <dgm:cxn modelId="{20F1510D-5665-4BCD-B767-EE8A423A33C8}" type="presParOf" srcId="{13A03BB4-0DB0-442B-976D-9E2F662E00AF}" destId="{8718CB4E-F65C-4E4A-89C4-26F421EC27CE}" srcOrd="1" destOrd="0" presId="urn:microsoft.com/office/officeart/2005/8/layout/radial6"/>
    <dgm:cxn modelId="{FEA3764A-78ED-4C70-8E4D-CF37EA815D31}" type="presParOf" srcId="{13A03BB4-0DB0-442B-976D-9E2F662E00AF}" destId="{F77850E8-ED66-4497-ADDC-2206A6355E98}" srcOrd="2" destOrd="0" presId="urn:microsoft.com/office/officeart/2005/8/layout/radial6"/>
    <dgm:cxn modelId="{B92B744B-46B7-4574-87B8-152C0E6EABB9}" type="presParOf" srcId="{13A03BB4-0DB0-442B-976D-9E2F662E00AF}" destId="{1A87F541-6E74-4307-9CE0-B39223E5CA95}" srcOrd="3" destOrd="0" presId="urn:microsoft.com/office/officeart/2005/8/layout/radial6"/>
    <dgm:cxn modelId="{99964DF7-91C6-42A0-912B-F689C9811205}" type="presParOf" srcId="{13A03BB4-0DB0-442B-976D-9E2F662E00AF}" destId="{845E0088-4DF9-433D-BC84-CA6B21FB8774}" srcOrd="4" destOrd="0" presId="urn:microsoft.com/office/officeart/2005/8/layout/radial6"/>
    <dgm:cxn modelId="{2D8DFCCF-864D-4903-9E3A-176AD2109795}" type="presParOf" srcId="{13A03BB4-0DB0-442B-976D-9E2F662E00AF}" destId="{0A1313B0-7E47-435A-BBF3-FA9820F9A7C1}" srcOrd="5" destOrd="0" presId="urn:microsoft.com/office/officeart/2005/8/layout/radial6"/>
    <dgm:cxn modelId="{A5579805-0A90-40E0-B475-4F86B9B1D771}" type="presParOf" srcId="{13A03BB4-0DB0-442B-976D-9E2F662E00AF}" destId="{09577B85-9C24-4AFB-BBCF-5B6EE4ABDBCC}" srcOrd="6" destOrd="0" presId="urn:microsoft.com/office/officeart/2005/8/layout/radial6"/>
    <dgm:cxn modelId="{812C939F-9C23-41E4-AE86-91C161AFA9C2}" type="presParOf" srcId="{13A03BB4-0DB0-442B-976D-9E2F662E00AF}" destId="{F4E02FC5-5AE7-4245-AB29-1ABD8AEB0F21}" srcOrd="7" destOrd="0" presId="urn:microsoft.com/office/officeart/2005/8/layout/radial6"/>
    <dgm:cxn modelId="{98C27219-4AC8-43A3-9856-11476B33259F}" type="presParOf" srcId="{13A03BB4-0DB0-442B-976D-9E2F662E00AF}" destId="{3EDF1602-9463-4CBD-B73A-623E7C26D306}" srcOrd="8" destOrd="0" presId="urn:microsoft.com/office/officeart/2005/8/layout/radial6"/>
    <dgm:cxn modelId="{A3DEB19E-6A99-4912-AB63-06417AF5925F}" type="presParOf" srcId="{13A03BB4-0DB0-442B-976D-9E2F662E00AF}" destId="{8408641A-5520-4223-B287-2CF3375948FD}" srcOrd="9" destOrd="0" presId="urn:microsoft.com/office/officeart/2005/8/layout/radial6"/>
    <dgm:cxn modelId="{B477ABA8-CF95-4149-B874-534D398FE289}" type="presParOf" srcId="{13A03BB4-0DB0-442B-976D-9E2F662E00AF}" destId="{0D45D63D-91C6-4CBD-9A7E-8B57F668A8E9}" srcOrd="10" destOrd="0" presId="urn:microsoft.com/office/officeart/2005/8/layout/radial6"/>
    <dgm:cxn modelId="{343DC3F9-04E4-4C4A-9D70-061574895DF5}" type="presParOf" srcId="{13A03BB4-0DB0-442B-976D-9E2F662E00AF}" destId="{A483A381-D5C5-40BC-AFFB-E4B0A9EBABBB}" srcOrd="11" destOrd="0" presId="urn:microsoft.com/office/officeart/2005/8/layout/radial6"/>
    <dgm:cxn modelId="{739D2CC2-6D02-4962-975A-47E522562B1A}" type="presParOf" srcId="{13A03BB4-0DB0-442B-976D-9E2F662E00AF}" destId="{D336E3F1-8B08-444F-A4A5-486A16240F7C}" srcOrd="12" destOrd="0" presId="urn:microsoft.com/office/officeart/2005/8/layout/radial6"/>
    <dgm:cxn modelId="{05F0094A-E6ED-45B3-A24F-EC13598081A0}" type="presParOf" srcId="{13A03BB4-0DB0-442B-976D-9E2F662E00AF}" destId="{2903352A-C723-4D92-8BD1-F54193A752E8}" srcOrd="13" destOrd="0" presId="urn:microsoft.com/office/officeart/2005/8/layout/radial6"/>
    <dgm:cxn modelId="{E3AEC534-39FD-47F9-A12F-E1E3B22FC1CB}" type="presParOf" srcId="{13A03BB4-0DB0-442B-976D-9E2F662E00AF}" destId="{5E13081B-6CBB-430E-A0FE-BBBFF7C0ACB2}" srcOrd="14" destOrd="0" presId="urn:microsoft.com/office/officeart/2005/8/layout/radial6"/>
    <dgm:cxn modelId="{EC5C6EC8-5EAE-4330-8E0E-2FCF54BD7220}" type="presParOf" srcId="{13A03BB4-0DB0-442B-976D-9E2F662E00AF}" destId="{018C802E-E8EE-41C8-8BAA-B2F01C39DAA2}" srcOrd="15" destOrd="0" presId="urn:microsoft.com/office/officeart/2005/8/layout/radial6"/>
    <dgm:cxn modelId="{5CA06278-D26C-4E19-860E-DDF61AC7D7A5}" type="presParOf" srcId="{13A03BB4-0DB0-442B-976D-9E2F662E00AF}" destId="{1B484103-B5CC-49BB-A3BC-AF799990D8CA}" srcOrd="16" destOrd="0" presId="urn:microsoft.com/office/officeart/2005/8/layout/radial6"/>
    <dgm:cxn modelId="{F32722DF-7D63-4F1A-B237-B6F328F34A39}" type="presParOf" srcId="{13A03BB4-0DB0-442B-976D-9E2F662E00AF}" destId="{E46A92E0-CDA0-4752-B399-98C875F8E026}" srcOrd="17" destOrd="0" presId="urn:microsoft.com/office/officeart/2005/8/layout/radial6"/>
    <dgm:cxn modelId="{D100B19B-4CCF-41D3-8E92-C3D02B4529C2}" type="presParOf" srcId="{13A03BB4-0DB0-442B-976D-9E2F662E00AF}" destId="{BACDCCE6-32EB-41B6-A9DD-91DC8FD48CB9}" srcOrd="18" destOrd="0" presId="urn:microsoft.com/office/officeart/2005/8/layout/radial6"/>
    <dgm:cxn modelId="{2EC3DBB4-DB52-4407-ACEE-4A44758B6152}" type="presParOf" srcId="{13A03BB4-0DB0-442B-976D-9E2F662E00AF}" destId="{5356B0E1-8162-4DE2-9CF6-6915C440583D}" srcOrd="19" destOrd="0" presId="urn:microsoft.com/office/officeart/2005/8/layout/radial6"/>
    <dgm:cxn modelId="{EB977CFD-9FE5-4DB2-9F39-AEFDB9D2BD8C}" type="presParOf" srcId="{13A03BB4-0DB0-442B-976D-9E2F662E00AF}" destId="{C36DBA81-B1B1-4CC7-8B5B-6FA5F77A66FF}" srcOrd="20" destOrd="0" presId="urn:microsoft.com/office/officeart/2005/8/layout/radial6"/>
    <dgm:cxn modelId="{7942DCBF-6F78-4374-84E6-2864526E27F7}" type="presParOf" srcId="{13A03BB4-0DB0-442B-976D-9E2F662E00AF}" destId="{E4C76E3D-688C-4BFE-A395-BDB911363A6E}" srcOrd="21" destOrd="0" presId="urn:microsoft.com/office/officeart/2005/8/layout/radial6"/>
    <dgm:cxn modelId="{DFF81A8C-474C-418B-8C68-DF5B5F87B4D8}" type="presParOf" srcId="{13A03BB4-0DB0-442B-976D-9E2F662E00AF}" destId="{2243B9A5-8E15-4393-A3CF-599F3170D614}" srcOrd="22" destOrd="0" presId="urn:microsoft.com/office/officeart/2005/8/layout/radial6"/>
    <dgm:cxn modelId="{F061D102-1130-4B04-84BD-FAEFE1A64D6E}" type="presParOf" srcId="{13A03BB4-0DB0-442B-976D-9E2F662E00AF}" destId="{24FFE346-36FD-4264-94A6-BC2A279F3788}" srcOrd="23" destOrd="0" presId="urn:microsoft.com/office/officeart/2005/8/layout/radial6"/>
    <dgm:cxn modelId="{27304FCF-36BE-46EA-8118-8DF1AE3162AC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51812-DD82-489D-88F1-4095A37C534F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4A2625-9122-4FF0-B2F2-54C24ACD3208}">
      <dgm:prSet phldrT="[Текст]" custT="1"/>
      <dgm:spPr/>
      <dgm:t>
        <a:bodyPr/>
        <a:lstStyle/>
        <a:p>
          <a:r>
            <a:rPr lang="ru-RU" sz="1300" b="1" dirty="0" smtClean="0"/>
            <a:t>Культура ,                    физкультура и спорт </a:t>
          </a:r>
          <a:r>
            <a:rPr lang="ru-RU" sz="1400" b="1" dirty="0" smtClean="0"/>
            <a:t>– 44526,7</a:t>
          </a:r>
          <a:r>
            <a:rPr lang="ru-RU" sz="1200" b="1" dirty="0" smtClean="0"/>
            <a:t> </a:t>
          </a:r>
          <a:r>
            <a:rPr lang="ru-RU" sz="1100" b="1" dirty="0" smtClean="0"/>
            <a:t>тыс. </a:t>
          </a:r>
          <a:r>
            <a:rPr lang="ru-RU" sz="1100" b="1" dirty="0" err="1" smtClean="0"/>
            <a:t>руб</a:t>
          </a:r>
          <a:endParaRPr lang="ru-RU" sz="1100" b="1" dirty="0"/>
        </a:p>
      </dgm:t>
    </dgm:pt>
    <dgm:pt modelId="{7DF4C42D-363A-42CB-B6AB-55FFB52BA37D}" type="parTrans" cxnId="{BF124178-E6E2-41E6-8B04-6D2576BCB36C}">
      <dgm:prSet/>
      <dgm:spPr/>
      <dgm:t>
        <a:bodyPr/>
        <a:lstStyle/>
        <a:p>
          <a:endParaRPr lang="ru-RU"/>
        </a:p>
      </dgm:t>
    </dgm:pt>
    <dgm:pt modelId="{E858E7DB-534C-44D7-B41D-437DC577110D}" type="sibTrans" cxnId="{BF124178-E6E2-41E6-8B04-6D2576BCB36C}">
      <dgm:prSet/>
      <dgm:spPr/>
      <dgm:t>
        <a:bodyPr/>
        <a:lstStyle/>
        <a:p>
          <a:endParaRPr lang="ru-RU"/>
        </a:p>
      </dgm:t>
    </dgm:pt>
    <dgm:pt modelId="{D13A14AB-2DA6-408E-8EBA-4940C2FE1FF7}">
      <dgm:prSet phldrT="[Текст]" custT="1"/>
      <dgm:spPr/>
      <dgm:t>
        <a:bodyPr/>
        <a:lstStyle/>
        <a:p>
          <a:r>
            <a:rPr lang="ru-RU" sz="1300" b="1" dirty="0" smtClean="0"/>
            <a:t>Образование</a:t>
          </a:r>
          <a:r>
            <a:rPr lang="ru-RU" sz="1200" b="1" dirty="0" smtClean="0"/>
            <a:t> – 487560,6 </a:t>
          </a:r>
          <a:r>
            <a:rPr lang="ru-RU" sz="1100" b="1" dirty="0" smtClean="0"/>
            <a:t>тыс. руб.</a:t>
          </a:r>
          <a:endParaRPr lang="ru-RU" sz="1100" b="1" dirty="0"/>
        </a:p>
      </dgm:t>
    </dgm:pt>
    <dgm:pt modelId="{E8A5CB7E-9993-45FD-BB3C-3A0DD045CC40}" type="parTrans" cxnId="{DB9EBE7B-D74A-4FA6-8BC2-0683878F420F}">
      <dgm:prSet/>
      <dgm:spPr/>
      <dgm:t>
        <a:bodyPr/>
        <a:lstStyle/>
        <a:p>
          <a:endParaRPr lang="ru-RU"/>
        </a:p>
      </dgm:t>
    </dgm:pt>
    <dgm:pt modelId="{FA339473-612D-46A0-AC24-6A49DFBD40F2}" type="sibTrans" cxnId="{DB9EBE7B-D74A-4FA6-8BC2-0683878F420F}">
      <dgm:prSet/>
      <dgm:spPr/>
      <dgm:t>
        <a:bodyPr/>
        <a:lstStyle/>
        <a:p>
          <a:endParaRPr lang="ru-RU"/>
        </a:p>
      </dgm:t>
    </dgm:pt>
    <dgm:pt modelId="{7C99CB85-80A3-49F9-936F-E9FA23219C26}">
      <dgm:prSet phldrT="[Текст]" custT="1"/>
      <dgm:spPr/>
      <dgm:t>
        <a:bodyPr/>
        <a:lstStyle/>
        <a:p>
          <a:r>
            <a:rPr lang="ru-RU" sz="1400" b="1" dirty="0" err="1" smtClean="0"/>
            <a:t>Соцполитика</a:t>
          </a:r>
          <a:r>
            <a:rPr lang="ru-RU" sz="1400" b="1" dirty="0" smtClean="0"/>
            <a:t> </a:t>
          </a:r>
          <a:r>
            <a:rPr lang="ru-RU" sz="1200" b="1" dirty="0" smtClean="0"/>
            <a:t>– 15569,7  тыс. руб.</a:t>
          </a:r>
          <a:endParaRPr lang="ru-RU" sz="1200" b="1" dirty="0"/>
        </a:p>
      </dgm:t>
    </dgm:pt>
    <dgm:pt modelId="{49E84173-9533-4636-9539-0FB678BA769C}" type="parTrans" cxnId="{4A8EE4F4-1E1E-4A0E-BC80-870ADF990D93}">
      <dgm:prSet/>
      <dgm:spPr/>
      <dgm:t>
        <a:bodyPr/>
        <a:lstStyle/>
        <a:p>
          <a:endParaRPr lang="ru-RU"/>
        </a:p>
      </dgm:t>
    </dgm:pt>
    <dgm:pt modelId="{707E30A3-A8F0-4FF2-A053-2C7B7694EC9E}" type="sibTrans" cxnId="{4A8EE4F4-1E1E-4A0E-BC80-870ADF990D93}">
      <dgm:prSet/>
      <dgm:spPr/>
      <dgm:t>
        <a:bodyPr/>
        <a:lstStyle/>
        <a:p>
          <a:endParaRPr lang="ru-RU"/>
        </a:p>
      </dgm:t>
    </dgm:pt>
    <dgm:pt modelId="{DFB026A3-FE76-407D-A1EF-B5FF735A73D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62,4% от общего объема бюджета округа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402FF-D6E0-4356-AE97-0360F8F00EB2}" type="parTrans" cxnId="{E6A99E62-11D5-4CBD-9828-D88B16431F09}">
      <dgm:prSet/>
      <dgm:spPr/>
      <dgm:t>
        <a:bodyPr/>
        <a:lstStyle/>
        <a:p>
          <a:endParaRPr lang="ru-RU"/>
        </a:p>
      </dgm:t>
    </dgm:pt>
    <dgm:pt modelId="{223B907D-2112-4B66-8044-50B8A6D18DA8}" type="sibTrans" cxnId="{E6A99E62-11D5-4CBD-9828-D88B16431F09}">
      <dgm:prSet/>
      <dgm:spPr/>
      <dgm:t>
        <a:bodyPr/>
        <a:lstStyle/>
        <a:p>
          <a:endParaRPr lang="ru-RU"/>
        </a:p>
      </dgm:t>
    </dgm:pt>
    <dgm:pt modelId="{2BCDC0A8-813A-4717-A32B-CDD3FDBFEAF8}" type="pres">
      <dgm:prSet presAssocID="{96B51812-DD82-489D-88F1-4095A37C53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5C15C-4F2A-4680-BFD9-3AB57A006A24}" type="pres">
      <dgm:prSet presAssocID="{96B51812-DD82-489D-88F1-4095A37C534F}" presName="ellipse" presStyleLbl="trBgShp" presStyleIdx="0" presStyleCnt="1" custScaleX="133202" custScaleY="170224" custLinFactNeighborX="497"/>
      <dgm:spPr/>
    </dgm:pt>
    <dgm:pt modelId="{734BD8A5-76BF-4FFB-B93C-1F23CE5F00A0}" type="pres">
      <dgm:prSet presAssocID="{96B51812-DD82-489D-88F1-4095A37C534F}" presName="arrow1" presStyleLbl="fgShp" presStyleIdx="0" presStyleCnt="1" custScaleX="144673" custScaleY="102138" custLinFactNeighborX="-3854" custLinFactNeighborY="1334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B18BF72F-5B14-4CFC-A666-C6E6D9EAB817}" type="pres">
      <dgm:prSet presAssocID="{96B51812-DD82-489D-88F1-4095A37C534F}" presName="rectangle" presStyleLbl="revTx" presStyleIdx="0" presStyleCnt="1" custScaleX="119783" custScaleY="50599" custLinFactNeighborX="1399" custLinFactNeighborY="-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B4A3-031B-4794-91BF-9F2EC04EDF6D}" type="pres">
      <dgm:prSet presAssocID="{D13A14AB-2DA6-408E-8EBA-4940C2FE1FF7}" presName="item1" presStyleLbl="node1" presStyleIdx="0" presStyleCnt="3" custScaleX="175212" custScaleY="121802" custLinFactNeighborX="-10316" custLinFactNeighborY="1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8D67-0D71-47F4-9CAC-259F5DF28160}" type="pres">
      <dgm:prSet presAssocID="{7C99CB85-80A3-49F9-936F-E9FA23219C26}" presName="item2" presStyleLbl="node1" presStyleIdx="1" presStyleCnt="3" custScaleX="160288" custScaleY="125353" custLinFactNeighborX="-21197" custLinFactNeighborY="-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90E4-8B83-4024-B15F-02E849997AC1}" type="pres">
      <dgm:prSet presAssocID="{DFB026A3-FE76-407D-A1EF-B5FF735A73DE}" presName="item3" presStyleLbl="node1" presStyleIdx="2" presStyleCnt="3" custScaleX="152698" custScaleY="125039" custLinFactNeighborX="43704" custLinFactNeighborY="1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1C7A-23CB-452C-B1E7-442B3500162F}" type="pres">
      <dgm:prSet presAssocID="{96B51812-DD82-489D-88F1-4095A37C534F}" presName="funnel" presStyleLbl="trAlignAcc1" presStyleIdx="0" presStyleCnt="1" custScaleX="142066" custScaleY="104273" custLinFactNeighborX="-622" custLinFactNeighborY="2439"/>
      <dgm:spPr/>
    </dgm:pt>
  </dgm:ptLst>
  <dgm:cxnLst>
    <dgm:cxn modelId="{E6A99E62-11D5-4CBD-9828-D88B16431F09}" srcId="{96B51812-DD82-489D-88F1-4095A37C534F}" destId="{DFB026A3-FE76-407D-A1EF-B5FF735A73DE}" srcOrd="3" destOrd="0" parTransId="{147402FF-D6E0-4356-AE97-0360F8F00EB2}" sibTransId="{223B907D-2112-4B66-8044-50B8A6D18DA8}"/>
    <dgm:cxn modelId="{DB9EBE7B-D74A-4FA6-8BC2-0683878F420F}" srcId="{96B51812-DD82-489D-88F1-4095A37C534F}" destId="{D13A14AB-2DA6-408E-8EBA-4940C2FE1FF7}" srcOrd="1" destOrd="0" parTransId="{E8A5CB7E-9993-45FD-BB3C-3A0DD045CC40}" sibTransId="{FA339473-612D-46A0-AC24-6A49DFBD40F2}"/>
    <dgm:cxn modelId="{766AD36C-28C6-413A-B41D-614420BE4957}" type="presOf" srcId="{7C99CB85-80A3-49F9-936F-E9FA23219C26}" destId="{550AB4A3-031B-4794-91BF-9F2EC04EDF6D}" srcOrd="0" destOrd="0" presId="urn:microsoft.com/office/officeart/2005/8/layout/funnel1"/>
    <dgm:cxn modelId="{36E53D79-1207-47FC-A8CA-74D42D642DB6}" type="presOf" srcId="{96B51812-DD82-489D-88F1-4095A37C534F}" destId="{2BCDC0A8-813A-4717-A32B-CDD3FDBFEAF8}" srcOrd="0" destOrd="0" presId="urn:microsoft.com/office/officeart/2005/8/layout/funnel1"/>
    <dgm:cxn modelId="{1D350FB0-FDB4-472B-A615-921F32ABFFD1}" type="presOf" srcId="{FA4A2625-9122-4FF0-B2F2-54C24ACD3208}" destId="{DE7690E4-8B83-4024-B15F-02E849997AC1}" srcOrd="0" destOrd="0" presId="urn:microsoft.com/office/officeart/2005/8/layout/funnel1"/>
    <dgm:cxn modelId="{B2730997-AEAC-4837-BDE3-E26627004570}" type="presOf" srcId="{D13A14AB-2DA6-408E-8EBA-4940C2FE1FF7}" destId="{2B1A8D67-0D71-47F4-9CAC-259F5DF28160}" srcOrd="0" destOrd="0" presId="urn:microsoft.com/office/officeart/2005/8/layout/funnel1"/>
    <dgm:cxn modelId="{4FC3A223-7EA6-4874-A665-EDCF88BFAE5E}" type="presOf" srcId="{DFB026A3-FE76-407D-A1EF-B5FF735A73DE}" destId="{B18BF72F-5B14-4CFC-A666-C6E6D9EAB817}" srcOrd="0" destOrd="0" presId="urn:microsoft.com/office/officeart/2005/8/layout/funnel1"/>
    <dgm:cxn modelId="{4A8EE4F4-1E1E-4A0E-BC80-870ADF990D93}" srcId="{96B51812-DD82-489D-88F1-4095A37C534F}" destId="{7C99CB85-80A3-49F9-936F-E9FA23219C26}" srcOrd="2" destOrd="0" parTransId="{49E84173-9533-4636-9539-0FB678BA769C}" sibTransId="{707E30A3-A8F0-4FF2-A053-2C7B7694EC9E}"/>
    <dgm:cxn modelId="{BF124178-E6E2-41E6-8B04-6D2576BCB36C}" srcId="{96B51812-DD82-489D-88F1-4095A37C534F}" destId="{FA4A2625-9122-4FF0-B2F2-54C24ACD3208}" srcOrd="0" destOrd="0" parTransId="{7DF4C42D-363A-42CB-B6AB-55FFB52BA37D}" sibTransId="{E858E7DB-534C-44D7-B41D-437DC577110D}"/>
    <dgm:cxn modelId="{88B45FC3-3429-4C14-9CDD-CE476F8BDCF9}" type="presParOf" srcId="{2BCDC0A8-813A-4717-A32B-CDD3FDBFEAF8}" destId="{5AE5C15C-4F2A-4680-BFD9-3AB57A006A24}" srcOrd="0" destOrd="0" presId="urn:microsoft.com/office/officeart/2005/8/layout/funnel1"/>
    <dgm:cxn modelId="{751E73DB-4180-4A3D-ABB8-E41CAEBEE854}" type="presParOf" srcId="{2BCDC0A8-813A-4717-A32B-CDD3FDBFEAF8}" destId="{734BD8A5-76BF-4FFB-B93C-1F23CE5F00A0}" srcOrd="1" destOrd="0" presId="urn:microsoft.com/office/officeart/2005/8/layout/funnel1"/>
    <dgm:cxn modelId="{EF66CA61-6903-4AEB-9682-18FB240892A1}" type="presParOf" srcId="{2BCDC0A8-813A-4717-A32B-CDD3FDBFEAF8}" destId="{B18BF72F-5B14-4CFC-A666-C6E6D9EAB817}" srcOrd="2" destOrd="0" presId="urn:microsoft.com/office/officeart/2005/8/layout/funnel1"/>
    <dgm:cxn modelId="{ADB354D8-729B-41B0-BDDE-DDD776B3C30E}" type="presParOf" srcId="{2BCDC0A8-813A-4717-A32B-CDD3FDBFEAF8}" destId="{550AB4A3-031B-4794-91BF-9F2EC04EDF6D}" srcOrd="3" destOrd="0" presId="urn:microsoft.com/office/officeart/2005/8/layout/funnel1"/>
    <dgm:cxn modelId="{D452F1F6-B0AA-4A7B-828F-B5B87E353291}" type="presParOf" srcId="{2BCDC0A8-813A-4717-A32B-CDD3FDBFEAF8}" destId="{2B1A8D67-0D71-47F4-9CAC-259F5DF28160}" srcOrd="4" destOrd="0" presId="urn:microsoft.com/office/officeart/2005/8/layout/funnel1"/>
    <dgm:cxn modelId="{078CB441-2082-408C-839C-5CEE6F66981B}" type="presParOf" srcId="{2BCDC0A8-813A-4717-A32B-CDD3FDBFEAF8}" destId="{DE7690E4-8B83-4024-B15F-02E849997AC1}" srcOrd="5" destOrd="0" presId="urn:microsoft.com/office/officeart/2005/8/layout/funnel1"/>
    <dgm:cxn modelId="{55B80CCB-7286-4793-823A-674BF0F91095}" type="presParOf" srcId="{2BCDC0A8-813A-4717-A32B-CDD3FDBFEAF8}" destId="{E3371C7A-23CB-452C-B1E7-442B3500162F}" srcOrd="6" destOrd="0" presId="urn:microsoft.com/office/officeart/2005/8/layout/funnel1"/>
  </dgm:cxnLst>
  <dgm:bg>
    <a:solidFill>
      <a:schemeClr val="accent3">
        <a:lumMod val="20000"/>
        <a:lumOff val="8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223DA-EAC8-4F82-8BD4-818B098A04C8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3E8B77-CC6F-45CE-98B1-29BB0484D3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BCC6F-72B3-447E-A772-E7B41BDEC863}" type="par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9121118-F6E4-4FE2-9644-AFEFD3B54133}" type="sib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E61251F-B239-4BDD-B1F5-3CDD5C262AFF}">
      <dgm:prSet custT="1"/>
      <dgm:spPr>
        <a:solidFill>
          <a:schemeClr val="accent1">
            <a:lumMod val="40000"/>
            <a:lumOff val="60000"/>
            <a:alpha val="83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gm:t>
    </dgm:pt>
    <dgm:pt modelId="{B21977F5-922C-4F7D-930B-993447D83BB7}" type="par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2B61B1A-17CD-480A-BF9C-F6C024E50D40}" type="sib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00DD24B-B2AE-443F-924C-A6897DF26AC5}">
      <dgm:prSet custT="1"/>
      <dgm:spPr>
        <a:solidFill>
          <a:schemeClr val="accent6">
            <a:lumMod val="40000"/>
            <a:lumOff val="60000"/>
            <a:alpha val="85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391AF-BB9B-4DB6-9F8A-CEFBA903F100}" type="par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2E274D3-C404-41AA-9548-A43B9F58FE2E}" type="sib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65D3C3-73A8-4B47-A592-B7342E00A66A}" type="pres">
      <dgm:prSet presAssocID="{09D223DA-EAC8-4F82-8BD4-818B098A04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1DCF-D2A6-4D95-887D-DCE92222B2AF}" type="pres">
      <dgm:prSet presAssocID="{100DD24B-B2AE-443F-924C-A6897DF26AC5}" presName="boxAndChildren" presStyleCnt="0"/>
      <dgm:spPr/>
    </dgm:pt>
    <dgm:pt modelId="{C5434493-8B25-495E-B7BC-64148AFDE6AF}" type="pres">
      <dgm:prSet presAssocID="{100DD24B-B2AE-443F-924C-A6897DF26AC5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0C8785-9B91-4778-B832-B9EDA65382F7}" type="pres">
      <dgm:prSet presAssocID="{E2B61B1A-17CD-480A-BF9C-F6C024E50D40}" presName="sp" presStyleCnt="0"/>
      <dgm:spPr/>
    </dgm:pt>
    <dgm:pt modelId="{E1C2F403-0A3A-4F6E-BC8F-D10AF5DE5802}" type="pres">
      <dgm:prSet presAssocID="{8E61251F-B239-4BDD-B1F5-3CDD5C262AFF}" presName="arrowAndChildren" presStyleCnt="0"/>
      <dgm:spPr/>
    </dgm:pt>
    <dgm:pt modelId="{0CB1C012-D137-4CC1-98DE-309A2FFA9ABB}" type="pres">
      <dgm:prSet presAssocID="{8E61251F-B239-4BDD-B1F5-3CDD5C262AF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80F0B0B-F996-4E84-8789-BDB69DF072E5}" type="pres">
      <dgm:prSet presAssocID="{39121118-F6E4-4FE2-9644-AFEFD3B54133}" presName="sp" presStyleCnt="0"/>
      <dgm:spPr/>
    </dgm:pt>
    <dgm:pt modelId="{8DA48118-55C2-48A6-9BBC-47E1AD88E78A}" type="pres">
      <dgm:prSet presAssocID="{073E8B77-CC6F-45CE-98B1-29BB0484D38D}" presName="arrowAndChildren" presStyleCnt="0"/>
      <dgm:spPr/>
    </dgm:pt>
    <dgm:pt modelId="{CD7224EC-E507-4AA3-94CB-F07450EB507E}" type="pres">
      <dgm:prSet presAssocID="{073E8B77-CC6F-45CE-98B1-29BB0484D38D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6A78A07-4313-4AD9-9222-CD4855EEBC8E}" srcId="{09D223DA-EAC8-4F82-8BD4-818B098A04C8}" destId="{8E61251F-B239-4BDD-B1F5-3CDD5C262AFF}" srcOrd="1" destOrd="0" parTransId="{B21977F5-922C-4F7D-930B-993447D83BB7}" sibTransId="{E2B61B1A-17CD-480A-BF9C-F6C024E50D40}"/>
    <dgm:cxn modelId="{8E1AE6EE-67AE-4117-9B0A-4826A3EE86E3}" type="presOf" srcId="{073E8B77-CC6F-45CE-98B1-29BB0484D38D}" destId="{CD7224EC-E507-4AA3-94CB-F07450EB507E}" srcOrd="0" destOrd="0" presId="urn:microsoft.com/office/officeart/2005/8/layout/process4"/>
    <dgm:cxn modelId="{D204BA46-1186-4C76-BD4E-B83EC7080399}" srcId="{09D223DA-EAC8-4F82-8BD4-818B098A04C8}" destId="{100DD24B-B2AE-443F-924C-A6897DF26AC5}" srcOrd="2" destOrd="0" parTransId="{966391AF-BB9B-4DB6-9F8A-CEFBA903F100}" sibTransId="{D2E274D3-C404-41AA-9548-A43B9F58FE2E}"/>
    <dgm:cxn modelId="{F50D6118-C022-4551-9EED-A13EF4A3F3CB}" srcId="{09D223DA-EAC8-4F82-8BD4-818B098A04C8}" destId="{073E8B77-CC6F-45CE-98B1-29BB0484D38D}" srcOrd="0" destOrd="0" parTransId="{499BCC6F-72B3-447E-A772-E7B41BDEC863}" sibTransId="{39121118-F6E4-4FE2-9644-AFEFD3B54133}"/>
    <dgm:cxn modelId="{DC3DD3B3-E59C-4643-9325-50F66043B04B}" type="presOf" srcId="{8E61251F-B239-4BDD-B1F5-3CDD5C262AFF}" destId="{0CB1C012-D137-4CC1-98DE-309A2FFA9ABB}" srcOrd="0" destOrd="0" presId="urn:microsoft.com/office/officeart/2005/8/layout/process4"/>
    <dgm:cxn modelId="{60524E96-DFBC-4BD8-BD5D-64837D3E458E}" type="presOf" srcId="{100DD24B-B2AE-443F-924C-A6897DF26AC5}" destId="{C5434493-8B25-495E-B7BC-64148AFDE6AF}" srcOrd="0" destOrd="0" presId="urn:microsoft.com/office/officeart/2005/8/layout/process4"/>
    <dgm:cxn modelId="{C071C077-9239-44D3-AD5D-3A3FE3C212A8}" type="presOf" srcId="{09D223DA-EAC8-4F82-8BD4-818B098A04C8}" destId="{B565D3C3-73A8-4B47-A592-B7342E00A66A}" srcOrd="0" destOrd="0" presId="urn:microsoft.com/office/officeart/2005/8/layout/process4"/>
    <dgm:cxn modelId="{6F580318-DB7E-4362-A01D-B32B04FE4536}" type="presParOf" srcId="{B565D3C3-73A8-4B47-A592-B7342E00A66A}" destId="{8E041DCF-D2A6-4D95-887D-DCE92222B2AF}" srcOrd="0" destOrd="0" presId="urn:microsoft.com/office/officeart/2005/8/layout/process4"/>
    <dgm:cxn modelId="{F701E862-0E58-4C24-AA95-7CEAA8E259F7}" type="presParOf" srcId="{8E041DCF-D2A6-4D95-887D-DCE92222B2AF}" destId="{C5434493-8B25-495E-B7BC-64148AFDE6AF}" srcOrd="0" destOrd="0" presId="urn:microsoft.com/office/officeart/2005/8/layout/process4"/>
    <dgm:cxn modelId="{BF9D1F0E-CB1D-4318-BD57-711D0D838DD7}" type="presParOf" srcId="{B565D3C3-73A8-4B47-A592-B7342E00A66A}" destId="{990C8785-9B91-4778-B832-B9EDA65382F7}" srcOrd="1" destOrd="0" presId="urn:microsoft.com/office/officeart/2005/8/layout/process4"/>
    <dgm:cxn modelId="{0666D755-E3D6-4695-8E0F-D3AFF99273A6}" type="presParOf" srcId="{B565D3C3-73A8-4B47-A592-B7342E00A66A}" destId="{E1C2F403-0A3A-4F6E-BC8F-D10AF5DE5802}" srcOrd="2" destOrd="0" presId="urn:microsoft.com/office/officeart/2005/8/layout/process4"/>
    <dgm:cxn modelId="{1BDAE176-F57C-4610-869B-ED7B578B7718}" type="presParOf" srcId="{E1C2F403-0A3A-4F6E-BC8F-D10AF5DE5802}" destId="{0CB1C012-D137-4CC1-98DE-309A2FFA9ABB}" srcOrd="0" destOrd="0" presId="urn:microsoft.com/office/officeart/2005/8/layout/process4"/>
    <dgm:cxn modelId="{E683F604-1373-4DAC-A6D5-460ECB1C1037}" type="presParOf" srcId="{B565D3C3-73A8-4B47-A592-B7342E00A66A}" destId="{380F0B0B-F996-4E84-8789-BDB69DF072E5}" srcOrd="3" destOrd="0" presId="urn:microsoft.com/office/officeart/2005/8/layout/process4"/>
    <dgm:cxn modelId="{0A42C7A2-322A-4DDB-8468-52F1268AC391}" type="presParOf" srcId="{B565D3C3-73A8-4B47-A592-B7342E00A66A}" destId="{8DA48118-55C2-48A6-9BBC-47E1AD88E78A}" srcOrd="4" destOrd="0" presId="urn:microsoft.com/office/officeart/2005/8/layout/process4"/>
    <dgm:cxn modelId="{8EDEFEF7-9518-4C99-A335-2CDBBC4B285B}" type="presParOf" srcId="{8DA48118-55C2-48A6-9BBC-47E1AD88E78A}" destId="{CD7224EC-E507-4AA3-94CB-F07450EB50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471304" y="72003"/>
          <a:ext cx="5185417" cy="5185417"/>
        </a:xfrm>
        <a:prstGeom prst="blockArc">
          <a:avLst>
            <a:gd name="adj1" fmla="val 7530357"/>
            <a:gd name="adj2" fmla="val 18330357"/>
            <a:gd name="adj3" fmla="val 31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6" y="648056"/>
          <a:ext cx="4732820" cy="4732820"/>
        </a:xfrm>
        <a:prstGeom prst="blockArc">
          <a:avLst>
            <a:gd name="adj1" fmla="val 20353203"/>
            <a:gd name="adj2" fmla="val 1142848"/>
            <a:gd name="adj3" fmla="val 3433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-999723" y="553965"/>
          <a:ext cx="4732820" cy="4732820"/>
        </a:xfrm>
        <a:prstGeom prst="blockArc">
          <a:avLst>
            <a:gd name="adj1" fmla="val 20188157"/>
            <a:gd name="adj2" fmla="val 1266497"/>
            <a:gd name="adj3" fmla="val 3433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569887" y="582421"/>
          <a:ext cx="4819626" cy="4819626"/>
        </a:xfrm>
        <a:prstGeom prst="blockArc">
          <a:avLst>
            <a:gd name="adj1" fmla="val 3013084"/>
            <a:gd name="adj2" fmla="val 13813084"/>
            <a:gd name="adj3" fmla="val 3371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428074" y="671604"/>
          <a:ext cx="4732820" cy="4732820"/>
        </a:xfrm>
        <a:prstGeom prst="blockArc">
          <a:avLst>
            <a:gd name="adj1" fmla="val 2736695"/>
            <a:gd name="adj2" fmla="val 7225309"/>
            <a:gd name="adj3" fmla="val 3433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800577" y="1761942"/>
          <a:ext cx="4732820" cy="4732820"/>
        </a:xfrm>
        <a:prstGeom prst="blockArc">
          <a:avLst>
            <a:gd name="adj1" fmla="val 20181924"/>
            <a:gd name="adj2" fmla="val 853789"/>
            <a:gd name="adj3" fmla="val 3433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771695" y="-33890"/>
          <a:ext cx="4732820" cy="4732820"/>
        </a:xfrm>
        <a:prstGeom prst="blockArc">
          <a:avLst>
            <a:gd name="adj1" fmla="val 20516949"/>
            <a:gd name="adj2" fmla="val 1307508"/>
            <a:gd name="adj3" fmla="val 3433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87390" y="248985"/>
          <a:ext cx="4732820" cy="4758803"/>
        </a:xfrm>
        <a:prstGeom prst="blockArc">
          <a:avLst>
            <a:gd name="adj1" fmla="val 15085760"/>
            <a:gd name="adj2" fmla="val 19753075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312367" y="1418830"/>
          <a:ext cx="2444834" cy="2685612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</a:t>
          </a:r>
          <a:r>
            <a:rPr lang="ru-RU" sz="1100" kern="12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431714" y="1538177"/>
        <a:ext cx="2206140" cy="2446918"/>
      </dsp:txXfrm>
    </dsp:sp>
    <dsp:sp modelId="{8718CB4E-F65C-4E4A-89C4-26F421EC27CE}">
      <dsp:nvSpPr>
        <dsp:cNvPr id="0" name=""/>
        <dsp:cNvSpPr/>
      </dsp:nvSpPr>
      <dsp:spPr>
        <a:xfrm>
          <a:off x="3129811" y="-37966"/>
          <a:ext cx="2961552" cy="127080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Глава Администрация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квартальную отчетность</a:t>
          </a:r>
        </a:p>
      </dsp:txBody>
      <dsp:txXfrm>
        <a:off x="3191846" y="24069"/>
        <a:ext cx="2837482" cy="1146733"/>
      </dsp:txXfrm>
    </dsp:sp>
    <dsp:sp modelId="{845E0088-4DF9-433D-BC84-CA6B21FB8774}">
      <dsp:nvSpPr>
        <dsp:cNvPr id="0" name=""/>
        <dsp:cNvSpPr/>
      </dsp:nvSpPr>
      <dsp:spPr>
        <a:xfrm>
          <a:off x="6084678" y="1008114"/>
          <a:ext cx="2529501" cy="1207465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143622" y="1067058"/>
        <a:ext cx="2411613" cy="1089577"/>
      </dsp:txXfrm>
    </dsp:sp>
    <dsp:sp modelId="{F4E02FC5-5AE7-4245-AB29-1ABD8AEB0F21}">
      <dsp:nvSpPr>
        <dsp:cNvPr id="0" name=""/>
        <dsp:cNvSpPr/>
      </dsp:nvSpPr>
      <dsp:spPr>
        <a:xfrm>
          <a:off x="5954433" y="2253630"/>
          <a:ext cx="2686526" cy="1884611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</a:t>
          </a:r>
          <a:r>
            <a:rPr lang="ru-RU" sz="900" kern="12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046432" y="2345629"/>
        <a:ext cx="2502528" cy="1700613"/>
      </dsp:txXfrm>
    </dsp:sp>
    <dsp:sp modelId="{0D45D63D-91C6-4CBD-9A7E-8B57F668A8E9}">
      <dsp:nvSpPr>
        <dsp:cNvPr id="0" name=""/>
        <dsp:cNvSpPr/>
      </dsp:nvSpPr>
      <dsp:spPr>
        <a:xfrm>
          <a:off x="6228679" y="4254656"/>
          <a:ext cx="2385483" cy="89080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kern="1200" dirty="0" smtClean="0">
              <a:solidFill>
                <a:schemeClr val="accent1"/>
              </a:solidFill>
            </a:rPr>
            <a:t>палата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272165" y="4298142"/>
        <a:ext cx="2298511" cy="803835"/>
      </dsp:txXfrm>
    </dsp:sp>
    <dsp:sp modelId="{2903352A-C723-4D92-8BD1-F54193A752E8}">
      <dsp:nvSpPr>
        <dsp:cNvPr id="0" name=""/>
        <dsp:cNvSpPr/>
      </dsp:nvSpPr>
      <dsp:spPr>
        <a:xfrm>
          <a:off x="3286862" y="4392489"/>
          <a:ext cx="2659855" cy="13022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предоставляют</a:t>
          </a:r>
          <a:r>
            <a:rPr lang="ru-RU" sz="1000" kern="1200" dirty="0" smtClean="0">
              <a:solidFill>
                <a:schemeClr val="tx1"/>
              </a:solidFill>
            </a:rPr>
            <a:t> сведения, </a:t>
          </a:r>
          <a:r>
            <a:rPr lang="ru-RU" sz="900" kern="1200" dirty="0" smtClean="0">
              <a:solidFill>
                <a:schemeClr val="tx1"/>
              </a:solidFill>
            </a:rPr>
            <a:t>необходимые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для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составления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бюджета</a:t>
          </a:r>
          <a:r>
            <a:rPr lang="ru-RU" sz="1000" kern="1200" dirty="0" smtClean="0">
              <a:solidFill>
                <a:schemeClr val="tx1"/>
              </a:solidFill>
            </a:rPr>
            <a:t>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анализируют</a:t>
          </a:r>
          <a:r>
            <a:rPr lang="ru-RU" sz="1000" kern="1200" dirty="0" smtClean="0">
              <a:solidFill>
                <a:schemeClr val="tx1"/>
              </a:solidFill>
            </a:rPr>
            <a:t>, </a:t>
          </a:r>
          <a:r>
            <a:rPr lang="ru-RU" sz="900" kern="1200" dirty="0" smtClean="0">
              <a:solidFill>
                <a:schemeClr val="tx1"/>
              </a:solidFill>
            </a:rPr>
            <a:t>формируют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350431" y="4456058"/>
        <a:ext cx="2532717" cy="1175075"/>
      </dsp:txXfrm>
    </dsp:sp>
    <dsp:sp modelId="{1B484103-B5CC-49BB-A3BC-AF799990D8CA}">
      <dsp:nvSpPr>
        <dsp:cNvPr id="0" name=""/>
        <dsp:cNvSpPr/>
      </dsp:nvSpPr>
      <dsp:spPr>
        <a:xfrm>
          <a:off x="162178" y="528031"/>
          <a:ext cx="2845334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средств округа (ГРБС)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</a:t>
          </a:r>
          <a:r>
            <a:rPr lang="ru-RU" sz="900" kern="12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47526" y="613379"/>
        <a:ext cx="2674638" cy="1577660"/>
      </dsp:txXfrm>
    </dsp:sp>
    <dsp:sp modelId="{5356B0E1-8162-4DE2-9CF6-6915C440583D}">
      <dsp:nvSpPr>
        <dsp:cNvPr id="0" name=""/>
        <dsp:cNvSpPr/>
      </dsp:nvSpPr>
      <dsp:spPr>
        <a:xfrm>
          <a:off x="141411" y="2376263"/>
          <a:ext cx="2961552" cy="1584177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18744" y="2453596"/>
        <a:ext cx="2806886" cy="1429511"/>
      </dsp:txXfrm>
    </dsp:sp>
    <dsp:sp modelId="{2243B9A5-8E15-4393-A3CF-599F3170D614}">
      <dsp:nvSpPr>
        <dsp:cNvPr id="0" name=""/>
        <dsp:cNvSpPr/>
      </dsp:nvSpPr>
      <dsp:spPr>
        <a:xfrm>
          <a:off x="165363" y="4156857"/>
          <a:ext cx="2961552" cy="1191331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23519" y="4215013"/>
        <a:ext cx="2845240" cy="1075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5C15C-4F2A-4680-BFD9-3AB57A006A24}">
      <dsp:nvSpPr>
        <dsp:cNvPr id="0" name=""/>
        <dsp:cNvSpPr/>
      </dsp:nvSpPr>
      <dsp:spPr>
        <a:xfrm>
          <a:off x="420854" y="-11625"/>
          <a:ext cx="4871938" cy="216222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D8A5-76BF-4FFB-B93C-1F23CE5F00A0}">
      <dsp:nvSpPr>
        <dsp:cNvPr id="0" name=""/>
        <dsp:cNvSpPr/>
      </dsp:nvSpPr>
      <dsp:spPr>
        <a:xfrm>
          <a:off x="2304255" y="3600401"/>
          <a:ext cx="1025483" cy="463349"/>
        </a:xfrm>
        <a:prstGeom prst="downArrow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18BF72F-5B14-4CFC-A666-C6E6D9EAB817}">
      <dsp:nvSpPr>
        <dsp:cNvPr id="0" name=""/>
        <dsp:cNvSpPr/>
      </dsp:nvSpPr>
      <dsp:spPr>
        <a:xfrm>
          <a:off x="854180" y="4058977"/>
          <a:ext cx="4075470" cy="43039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62,4% от общего объема бюджета округа</a:t>
          </a:r>
          <a:endParaRPr lang="ru-RU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180" y="4058977"/>
        <a:ext cx="4075470" cy="430392"/>
      </dsp:txXfrm>
    </dsp:sp>
    <dsp:sp modelId="{550AB4A3-031B-4794-91BF-9F2EC04EDF6D}">
      <dsp:nvSpPr>
        <dsp:cNvPr id="0" name=""/>
        <dsp:cNvSpPr/>
      </dsp:nvSpPr>
      <dsp:spPr>
        <a:xfrm>
          <a:off x="1728197" y="1872208"/>
          <a:ext cx="2235515" cy="15540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Соцполитика</a:t>
          </a:r>
          <a:r>
            <a:rPr lang="ru-RU" sz="1400" b="1" kern="1200" dirty="0" smtClean="0"/>
            <a:t> </a:t>
          </a:r>
          <a:r>
            <a:rPr lang="ru-RU" sz="1200" b="1" kern="1200" dirty="0" smtClean="0"/>
            <a:t>– 15569,7  тыс. руб.</a:t>
          </a:r>
          <a:endParaRPr lang="ru-RU" sz="1200" b="1" kern="1200" dirty="0"/>
        </a:p>
      </dsp:txBody>
      <dsp:txXfrm>
        <a:off x="2055581" y="2099795"/>
        <a:ext cx="1580747" cy="1098887"/>
      </dsp:txXfrm>
    </dsp:sp>
    <dsp:sp modelId="{2B1A8D67-0D71-47F4-9CAC-259F5DF28160}">
      <dsp:nvSpPr>
        <dsp:cNvPr id="0" name=""/>
        <dsp:cNvSpPr/>
      </dsp:nvSpPr>
      <dsp:spPr>
        <a:xfrm>
          <a:off x="771602" y="580052"/>
          <a:ext cx="2045101" cy="1599368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Образование</a:t>
          </a:r>
          <a:r>
            <a:rPr lang="ru-RU" sz="1200" b="1" kern="1200" dirty="0" smtClean="0"/>
            <a:t> – 487560,6 </a:t>
          </a:r>
          <a:r>
            <a:rPr lang="ru-RU" sz="1100" b="1" kern="1200" dirty="0" smtClean="0"/>
            <a:t>тыс. руб.</a:t>
          </a:r>
          <a:endParaRPr lang="ru-RU" sz="1100" b="1" kern="1200" dirty="0"/>
        </a:p>
      </dsp:txBody>
      <dsp:txXfrm>
        <a:off x="1071100" y="814274"/>
        <a:ext cx="1446105" cy="1130924"/>
      </dsp:txXfrm>
    </dsp:sp>
    <dsp:sp modelId="{DE7690E4-8B83-4024-B15F-02E849997AC1}">
      <dsp:nvSpPr>
        <dsp:cNvPr id="0" name=""/>
        <dsp:cNvSpPr/>
      </dsp:nvSpPr>
      <dsp:spPr>
        <a:xfrm>
          <a:off x="2952334" y="576061"/>
          <a:ext cx="1948261" cy="1595362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Культура ,                    физкультура и спорт </a:t>
          </a:r>
          <a:r>
            <a:rPr lang="ru-RU" sz="1400" b="1" kern="1200" dirty="0" smtClean="0"/>
            <a:t>– 44526,7</a:t>
          </a:r>
          <a:r>
            <a:rPr lang="ru-RU" sz="1200" b="1" kern="1200" dirty="0" smtClean="0"/>
            <a:t> </a:t>
          </a:r>
          <a:r>
            <a:rPr lang="ru-RU" sz="1100" b="1" kern="1200" dirty="0" smtClean="0"/>
            <a:t>тыс. </a:t>
          </a:r>
          <a:r>
            <a:rPr lang="ru-RU" sz="1100" b="1" kern="1200" dirty="0" err="1" smtClean="0"/>
            <a:t>руб</a:t>
          </a:r>
          <a:endParaRPr lang="ru-RU" sz="1100" b="1" kern="1200" dirty="0"/>
        </a:p>
      </dsp:txBody>
      <dsp:txXfrm>
        <a:off x="3237650" y="809696"/>
        <a:ext cx="1377629" cy="1128092"/>
      </dsp:txXfrm>
    </dsp:sp>
    <dsp:sp modelId="{E3371C7A-23CB-452C-B1E7-442B3500162F}">
      <dsp:nvSpPr>
        <dsp:cNvPr id="0" name=""/>
        <dsp:cNvSpPr/>
      </dsp:nvSpPr>
      <dsp:spPr>
        <a:xfrm>
          <a:off x="13" y="288038"/>
          <a:ext cx="5639226" cy="33112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34493-8B25-495E-B7BC-64148AFDE6AF}">
      <dsp:nvSpPr>
        <dsp:cNvPr id="0" name=""/>
        <dsp:cNvSpPr/>
      </dsp:nvSpPr>
      <dsp:spPr>
        <a:xfrm>
          <a:off x="0" y="650450"/>
          <a:ext cx="7992888" cy="213492"/>
        </a:xfrm>
        <a:prstGeom prst="rect">
          <a:avLst/>
        </a:prstGeom>
        <a:solidFill>
          <a:schemeClr val="accent6">
            <a:lumMod val="40000"/>
            <a:lumOff val="60000"/>
            <a:alpha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0450"/>
        <a:ext cx="7992888" cy="213492"/>
      </dsp:txXfrm>
    </dsp:sp>
    <dsp:sp modelId="{0CB1C012-D137-4CC1-98DE-309A2FFA9ABB}">
      <dsp:nvSpPr>
        <dsp:cNvPr id="0" name=""/>
        <dsp:cNvSpPr/>
      </dsp:nvSpPr>
      <dsp:spPr>
        <a:xfrm rot="10800000">
          <a:off x="0" y="325301"/>
          <a:ext cx="7992888" cy="328351"/>
        </a:xfrm>
        <a:prstGeom prst="upArrowCallout">
          <a:avLst/>
        </a:prstGeom>
        <a:solidFill>
          <a:schemeClr val="accent1">
            <a:lumMod val="40000"/>
            <a:lumOff val="60000"/>
            <a:alpha val="83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sp:txBody>
      <dsp:txXfrm rot="10800000">
        <a:off x="0" y="325301"/>
        <a:ext cx="7992888" cy="213353"/>
      </dsp:txXfrm>
    </dsp:sp>
    <dsp:sp modelId="{CD7224EC-E507-4AA3-94CB-F07450EB507E}">
      <dsp:nvSpPr>
        <dsp:cNvPr id="0" name=""/>
        <dsp:cNvSpPr/>
      </dsp:nvSpPr>
      <dsp:spPr>
        <a:xfrm rot="10800000">
          <a:off x="0" y="152"/>
          <a:ext cx="7992888" cy="32835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52"/>
        <a:ext cx="7992888" cy="21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EBE1-B75F-453F-9F31-FB433C4CBAD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C32D-35DD-4B8B-8EB3-A92667A08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57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C32D-35DD-4B8B-8EB3-A92667A08F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32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2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0%BB%D0%B8%D1%87%D0%B0%D0%BD" TargetMode="External"/><Relationship Id="rId5" Type="http://schemas.openxmlformats.org/officeDocument/2006/relationships/hyperlink" Target="https://ru.wikipedia.org/wiki/%D0%9C%D0%B0%D0%BB%D1%8C%D0%B4%D1%8F%D0%BA" TargetMode="External"/><Relationship Id="rId4" Type="http://schemas.openxmlformats.org/officeDocument/2006/relationships/hyperlink" Target="https://ru.wikipedia.org/wiki/%D0%9A%D0%B0%D0%B4%D1%8B%D0%BA%D1%87%D0%B0%D0%B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8.png"/><Relationship Id="rId12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12" Type="http://schemas.microsoft.com/office/2007/relationships/hdphoto" Target="../media/hdphoto1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jpeg"/><Relationship Id="rId1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бюджет\images.jpg"/>
          <p:cNvPicPr>
            <a:picLocks noChangeAspect="1" noChangeArrowheads="1"/>
          </p:cNvPicPr>
          <p:nvPr/>
        </p:nvPicPr>
        <p:blipFill>
          <a:blip r:embed="rId2">
            <a:lum bright="33000" contrast="-18000"/>
          </a:blip>
          <a:srcRect/>
          <a:stretch>
            <a:fillRect/>
          </a:stretch>
        </p:blipFill>
        <p:spPr bwMode="auto">
          <a:xfrm>
            <a:off x="2285984" y="142852"/>
            <a:ext cx="5860540" cy="21502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136904" cy="17973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8000" dirty="0" smtClean="0"/>
              <a:t>Бюджет    2021</a:t>
            </a:r>
            <a:br>
              <a:rPr lang="ru-RU" sz="8000" dirty="0" smtClean="0"/>
            </a:br>
            <a:r>
              <a:rPr lang="ru-RU" dirty="0" smtClean="0"/>
              <a:t>для граждан	</a:t>
            </a:r>
            <a:r>
              <a:rPr lang="ru-RU" dirty="0"/>
              <a:t>2022-2023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8208912" cy="642942"/>
          </a:xfrm>
        </p:spPr>
        <p:txBody>
          <a:bodyPr>
            <a:noAutofit/>
          </a:bodyPr>
          <a:lstStyle/>
          <a:p>
            <a:pPr marL="0"/>
            <a:r>
              <a:rPr lang="ru-RU" sz="1400" b="1" dirty="0"/>
              <a:t>К решению Собрания представителей </a:t>
            </a:r>
            <a:r>
              <a:rPr lang="ru-RU" sz="1400" b="1" dirty="0" smtClean="0"/>
              <a:t>Сусуманского городского округа</a:t>
            </a:r>
          </a:p>
          <a:p>
            <a:pPr marL="0"/>
            <a:r>
              <a:rPr lang="ru-RU" sz="1400" b="1" dirty="0" smtClean="0"/>
              <a:t>от 28.12.2020 </a:t>
            </a:r>
            <a:r>
              <a:rPr lang="ru-RU" sz="1400" b="1" dirty="0"/>
              <a:t>года №23</a:t>
            </a:r>
          </a:p>
          <a:p>
            <a:pPr marL="0"/>
            <a:endParaRPr lang="ru-RU" sz="1400" b="1" dirty="0" smtClean="0"/>
          </a:p>
          <a:p>
            <a:pPr marL="0"/>
            <a:r>
              <a:rPr lang="ru-RU" sz="1400" b="1" dirty="0" smtClean="0"/>
              <a:t> «</a:t>
            </a:r>
            <a:r>
              <a:rPr lang="ru-RU" sz="1400" b="1" dirty="0"/>
              <a:t>О бюджете муниципального </a:t>
            </a:r>
            <a:r>
              <a:rPr lang="ru-RU" sz="1400" b="1" dirty="0" smtClean="0"/>
              <a:t>образования «Сусуманский </a:t>
            </a:r>
            <a:r>
              <a:rPr lang="ru-RU" sz="1400" b="1" dirty="0"/>
              <a:t>городской округ</a:t>
            </a:r>
            <a:r>
              <a:rPr lang="ru-RU" sz="1400" b="1" dirty="0" smtClean="0"/>
              <a:t>» </a:t>
            </a:r>
          </a:p>
          <a:p>
            <a:pPr marL="0"/>
            <a:r>
              <a:rPr lang="ru-RU" sz="1400" b="1" dirty="0" smtClean="0"/>
              <a:t>на </a:t>
            </a:r>
            <a:r>
              <a:rPr lang="ru-RU" sz="1400" b="1" dirty="0"/>
              <a:t>2021 </a:t>
            </a:r>
            <a:r>
              <a:rPr lang="ru-RU" sz="1400" b="1" dirty="0" smtClean="0"/>
              <a:t>год и </a:t>
            </a:r>
            <a:r>
              <a:rPr lang="ru-RU" sz="1400" b="1" dirty="0"/>
              <a:t>плановый период 2022 и 2023 </a:t>
            </a:r>
            <a:r>
              <a:rPr lang="ru-RU" sz="1400" b="1" dirty="0" smtClean="0"/>
              <a:t>годов»</a:t>
            </a:r>
            <a:endParaRPr lang="ru-RU" sz="1400" b="1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3143240" y="6471121"/>
            <a:ext cx="3571900" cy="365125"/>
          </a:xfrm>
        </p:spPr>
        <p:txBody>
          <a:bodyPr/>
          <a:lstStyle/>
          <a:p>
            <a:r>
              <a:rPr lang="ru-RU" dirty="0" smtClean="0"/>
              <a:t>28 декабря 2020 г. Решение о бюджете 2021-2023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5140" y="6357958"/>
            <a:ext cx="20574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733256"/>
            <a:ext cx="6675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Подготовлено Комитетом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по финансам администрации </a:t>
            </a:r>
            <a:endParaRPr lang="ru-RU" sz="1200" dirty="0" smtClean="0">
              <a:solidFill>
                <a:schemeClr val="bg2">
                  <a:shade val="25000"/>
                </a:schemeClr>
              </a:solidFill>
            </a:endParaRPr>
          </a:p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Сусуманского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городского </a:t>
            </a:r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округа, 2020 год</a:t>
            </a:r>
            <a:endParaRPr lang="ru-RU" sz="1200" dirty="0">
              <a:solidFill>
                <a:schemeClr val="bg2">
                  <a:shade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Доходы городского округа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10190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1382479" y="1745645"/>
            <a:ext cx="2037393" cy="1008112"/>
          </a:xfrm>
          <a:prstGeom prst="round2SameRect">
            <a:avLst/>
          </a:prstGeom>
          <a:gradFill>
            <a:gsLst>
              <a:gs pos="7000">
                <a:srgbClr val="0070C0">
                  <a:lumMod val="98000"/>
                </a:srgbClr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3635895" y="1745645"/>
            <a:ext cx="2016225" cy="1008112"/>
          </a:xfrm>
          <a:prstGeom prst="round2SameRect">
            <a:avLst/>
          </a:prstGeom>
          <a:gradFill>
            <a:gsLst>
              <a:gs pos="34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Неналоговые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5796136" y="1745645"/>
            <a:ext cx="2016224" cy="1008112"/>
          </a:xfrm>
          <a:prstGeom prst="round2SameRect">
            <a:avLst/>
          </a:prstGeom>
          <a:gradFill>
            <a:gsLst>
              <a:gs pos="23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4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Безвозмездные поступления</a:t>
            </a:r>
            <a:endParaRPr lang="ru-RU" sz="14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1888672" y="2836683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4131504" y="2836682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7" name="Объект 6"/>
          <p:cNvSpPr txBox="1">
            <a:spLocks/>
          </p:cNvSpPr>
          <p:nvPr/>
        </p:nvSpPr>
        <p:spPr>
          <a:xfrm>
            <a:off x="6228184" y="2839171"/>
            <a:ext cx="1025006" cy="750098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052736"/>
            <a:ext cx="8208912" cy="576064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–  это денежные средства, </a:t>
            </a:r>
            <a:r>
              <a:rPr lang="ru-RU" sz="1200" b="1" dirty="0">
                <a:solidFill>
                  <a:schemeClr val="tx1"/>
                </a:solidFill>
              </a:rPr>
              <a:t>получаемые </a:t>
            </a:r>
            <a:r>
              <a:rPr lang="ru-RU" sz="1200" b="1" dirty="0" smtClean="0">
                <a:solidFill>
                  <a:schemeClr val="tx1"/>
                </a:solidFill>
              </a:rPr>
              <a:t>округом за </a:t>
            </a:r>
            <a:r>
              <a:rPr lang="ru-RU" sz="1200" b="1" dirty="0">
                <a:solidFill>
                  <a:schemeClr val="tx1"/>
                </a:solidFill>
              </a:rPr>
              <a:t>счёт взимания налогов, пошлин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chemeClr val="tx1"/>
                </a:solidFill>
              </a:rPr>
              <a:t>платежей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в результате какой-либо деятельности за определённый период времени</a:t>
            </a:r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1373019" y="3717032"/>
            <a:ext cx="2046853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 fontScale="77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доходы от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законодательством РФ о налогах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сборах федеральных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налогов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сборов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в том числе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от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специальными налоговыми режимами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региональных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а также пеней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штрафов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 ним</a:t>
            </a:r>
          </a:p>
        </p:txBody>
      </p:sp>
      <p:sp>
        <p:nvSpPr>
          <p:cNvPr id="19" name="Объект 6"/>
          <p:cNvSpPr txBox="1">
            <a:spLocks/>
          </p:cNvSpPr>
          <p:nvPr/>
        </p:nvSpPr>
        <p:spPr>
          <a:xfrm>
            <a:off x="3599891" y="3717032"/>
            <a:ext cx="2052229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поступающие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бюджет платежи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оказание государственных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услуг,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пользование природными ресурсами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за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пользование муниципальной собственностью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от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продажи муниципального имущества, а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также платежи в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виде штрафов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иных санкций </a:t>
            </a:r>
            <a:r>
              <a:rPr lang="ru-RU" sz="10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нарушение </a:t>
            </a:r>
            <a:r>
              <a:rPr lang="ru-RU" sz="105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законодательства</a:t>
            </a: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796137" y="3718148"/>
            <a:ext cx="2016224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средства, получаемые из других бюджетов (межбюджетные трансферты) и фондов, а также от физических лиц, в том числе добровольные пожертвования</a:t>
            </a:r>
            <a:endParaRPr lang="ru-RU" sz="1000" b="1" spc="-15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95288" y1="90640" x2="95288" y2="90640"/>
                        <a14:backgroundMark x1="93543" y1="12808" x2="93543" y2="12808"/>
                        <a14:backgroundMark x1="38045" y1="5911" x2="38045" y2="5911"/>
                        <a14:backgroundMark x1="4887" y1="72906" x2="4887" y2="72906"/>
                        <a14:backgroundMark x1="9250" y1="94089" x2="9250" y2="94089"/>
                        <a14:backgroundMark x1="54101" y1="25369" x2="54101" y2="25369"/>
                        <a14:backgroundMark x1="59860" y1="32266" x2="59860" y2="32266"/>
                        <a14:backgroundMark x1="62653" y1="34729" x2="62653" y2="3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53758"/>
            <a:ext cx="1449662" cy="10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85393" y1="16138" x2="85393" y2="16138"/>
                        <a14:backgroundMark x1="12360" y1="11527" x2="12360" y2="11527"/>
                        <a14:backgroundMark x1="7865" y1="72046" x2="7865" y2="72046"/>
                        <a14:backgroundMark x1="85955" y1="87608" x2="85955" y2="87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6687"/>
            <a:ext cx="683568" cy="133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Расходы городского округа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7848" y="1844824"/>
            <a:ext cx="8153575" cy="3888432"/>
          </a:xfrm>
        </p:spPr>
        <p:txBody>
          <a:bodyPr/>
          <a:lstStyle/>
          <a:p>
            <a:pPr marL="0" indent="0">
              <a:buClr>
                <a:srgbClr val="AD0101"/>
              </a:buClr>
              <a:buNone/>
            </a:pPr>
            <a:r>
              <a:rPr lang="ru-RU" sz="1400" b="1" dirty="0">
                <a:solidFill>
                  <a:srgbClr val="AD0101"/>
                </a:solidFill>
              </a:rPr>
              <a:t>Принципы формирования расходов </a:t>
            </a:r>
            <a:r>
              <a:rPr lang="ru-RU" sz="1400" b="1" dirty="0" smtClean="0">
                <a:solidFill>
                  <a:srgbClr val="AD0101"/>
                </a:solidFill>
              </a:rPr>
              <a:t>бюджета:	</a:t>
            </a:r>
            <a:r>
              <a:rPr lang="ru-RU" sz="1400" b="1" dirty="0" smtClean="0">
                <a:solidFill>
                  <a:prstClr val="black"/>
                </a:solidFill>
              </a:rPr>
              <a:t>   - по разделам (отраслям);</a:t>
            </a:r>
            <a:endParaRPr lang="ru-RU" sz="14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				   - по ведомствам (ГРБС);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400" b="1" dirty="0">
                <a:solidFill>
                  <a:prstClr val="black"/>
                </a:solidFill>
              </a:rPr>
              <a:t>				   - по </a:t>
            </a:r>
            <a:r>
              <a:rPr lang="ru-RU" sz="1400" b="1" dirty="0" smtClean="0">
                <a:solidFill>
                  <a:prstClr val="black"/>
                </a:solidFill>
              </a:rPr>
              <a:t>муниципальным программам 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400" b="1" dirty="0">
                <a:solidFill>
                  <a:prstClr val="black"/>
                </a:solidFill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</a:rPr>
              <a:t>			     Сусуманского городского округа</a:t>
            </a:r>
          </a:p>
          <a:p>
            <a:pPr marL="0" indent="0">
              <a:buClr>
                <a:srgbClr val="AD0101"/>
              </a:buClr>
              <a:buNone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Разделы</a:t>
            </a:r>
            <a:r>
              <a:rPr lang="ru-RU" sz="1600" b="1" spc="-2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сси</a:t>
            </a:r>
            <a:r>
              <a:rPr lang="ru-RU" sz="1600" b="1" spc="-29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икации</a:t>
            </a:r>
            <a:r>
              <a:rPr lang="ru-RU" sz="1600" b="1" spc="-17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сх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spc="-1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600" b="1" spc="-5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spc="6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600" b="1" spc="-1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ru-RU" sz="1600" b="1" spc="-17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 по отраслям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8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97849" y="1006345"/>
            <a:ext cx="8106599" cy="7664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–  это средства, выплачиваемые из бюджета округа на реализацию расходных обязательств </a:t>
            </a:r>
            <a:r>
              <a:rPr lang="ru-RU" sz="1100" b="1" dirty="0" smtClean="0">
                <a:solidFill>
                  <a:schemeClr val="tx1"/>
                </a:solidFill>
              </a:rPr>
              <a:t>Сусуманского </a:t>
            </a:r>
            <a:r>
              <a:rPr lang="ru-RU" sz="1100" b="1" dirty="0">
                <a:solidFill>
                  <a:schemeClr val="tx1"/>
                </a:solidFill>
              </a:rPr>
              <a:t>городского округа, обусловленными установленным законодательством разграничением полномочий</a:t>
            </a:r>
            <a:r>
              <a:rPr lang="ru-RU" sz="1100" b="1" dirty="0" smtClean="0">
                <a:solidFill>
                  <a:schemeClr val="tx1"/>
                </a:solidFill>
              </a:rPr>
              <a:t>, исполнение </a:t>
            </a:r>
            <a:r>
              <a:rPr lang="ru-RU" sz="1100" b="1" dirty="0">
                <a:solidFill>
                  <a:schemeClr val="tx1"/>
                </a:solidFill>
              </a:rPr>
              <a:t>которых должно происходить в очередном финансовом году за счет средств </a:t>
            </a:r>
            <a:r>
              <a:rPr lang="ru-RU" sz="1100" b="1" dirty="0" smtClean="0">
                <a:solidFill>
                  <a:schemeClr val="tx1"/>
                </a:solidFill>
              </a:rPr>
              <a:t>соответствующих </a:t>
            </a:r>
            <a:r>
              <a:rPr lang="ru-RU" sz="1100" b="1" dirty="0">
                <a:solidFill>
                  <a:schemeClr val="tx1"/>
                </a:solidFill>
              </a:rPr>
              <a:t>бюджетов.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568" t="46255" r="10647" b="13249"/>
          <a:stretch/>
        </p:blipFill>
        <p:spPr bwMode="auto">
          <a:xfrm>
            <a:off x="500034" y="3286124"/>
            <a:ext cx="8106599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0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Бюджетная классификация</a:t>
            </a:r>
          </a:p>
        </p:txBody>
      </p:sp>
      <p:sp>
        <p:nvSpPr>
          <p:cNvPr id="40" name="Google Shape;527;p31"/>
          <p:cNvSpPr txBox="1">
            <a:spLocks noGrp="1"/>
          </p:cNvSpPr>
          <p:nvPr>
            <p:ph idx="1"/>
          </p:nvPr>
        </p:nvSpPr>
        <p:spPr>
          <a:xfrm>
            <a:off x="468313" y="981074"/>
            <a:ext cx="8183562" cy="51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200" b="1" dirty="0">
                <a:solidFill>
                  <a:schemeClr val="accent1"/>
                </a:solidFill>
                <a:sym typeface="Century Schoolbook"/>
              </a:rPr>
              <a:t>Бюджетная классификация Российской Федерации </a:t>
            </a:r>
            <a:r>
              <a:rPr lang="ru-RU" sz="1200" b="1" dirty="0">
                <a:sym typeface="Century Schoolbook"/>
              </a:rPr>
              <a:t>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</a:t>
            </a:r>
            <a:endParaRPr sz="12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9567" y="6093296"/>
            <a:ext cx="539552" cy="361950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3" name="Google Shape;528;p31"/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lum bright="13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0000"/>
                    </a14:imgEffect>
                    <a14:imgEffect>
                      <a14:colorTemperature colorTemp="10625"/>
                    </a14:imgEffect>
                    <a14:imgEffect>
                      <a14:brightnessContrast bright="-19000" contrast="5000"/>
                    </a14:imgEffect>
                  </a14:imgLayer>
                </a14:imgProps>
              </a:ext>
            </a:extLst>
          </a:blip>
          <a:srcRect t="9913" b="10425"/>
          <a:stretch/>
        </p:blipFill>
        <p:spPr>
          <a:xfrm>
            <a:off x="500034" y="1857364"/>
            <a:ext cx="8323514" cy="310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29;p31"/>
          <p:cNvSpPr txBox="1"/>
          <p:nvPr/>
        </p:nvSpPr>
        <p:spPr>
          <a:xfrm>
            <a:off x="487294" y="5229200"/>
            <a:ext cx="8251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100" b="1" dirty="0">
                <a:sym typeface="Century Schoolbook"/>
              </a:rPr>
              <a:t>* </a:t>
            </a:r>
            <a:r>
              <a:rPr lang="ru-RU" sz="1100" b="1" dirty="0">
                <a:solidFill>
                  <a:schemeClr val="accent1"/>
                </a:solidFill>
                <a:sym typeface="Century Schoolbook"/>
              </a:rPr>
              <a:t>Классификация расходов бюджетов – </a:t>
            </a:r>
            <a:r>
              <a:rPr lang="ru-RU" sz="1100" b="1" dirty="0">
                <a:sym typeface="Century Schoolbook"/>
              </a:rPr>
              <a:t>основа для построения ведомственной структуры расходов соответствующего бюджета.</a:t>
            </a:r>
            <a:endParaRPr sz="1100" b="1" dirty="0"/>
          </a:p>
        </p:txBody>
      </p:sp>
      <p:pic>
        <p:nvPicPr>
          <p:cNvPr id="45" name="Picture 36" descr="http://www.college-edu.ru/upload/iblock/d94/d9418f4aeb965495f7cac553a12095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70192" y1="18343" x2="70192" y2="18343"/>
                        <a14:backgroundMark x1="18910" y1="2663" x2="18910" y2="2663"/>
                        <a14:backgroundMark x1="7372" y1="33432" x2="7372" y2="33432"/>
                        <a14:backgroundMark x1="10256" y1="84024" x2="10256" y2="84024"/>
                        <a14:backgroundMark x1="45833" y1="93195" x2="45833" y2="93195"/>
                        <a14:backgroundMark x1="92949" y1="87278" x2="92949" y2="87278"/>
                      </a14:backgroundRemoval>
                    </a14:imgEffect>
                    <a14:imgEffect>
                      <a14:colorTemperature colorTemp="55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88" y="3824391"/>
            <a:ext cx="1296144" cy="1404809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01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300" dirty="0"/>
              <a:t>Административно-территориальное устройство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Сусуманского </a:t>
            </a:r>
            <a:r>
              <a:rPr lang="ru-RU" sz="2300" dirty="0"/>
              <a:t>городского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320480" cy="50520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900" dirty="0" smtClean="0"/>
              <a:t> </a:t>
            </a:r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35063" y="1268759"/>
            <a:ext cx="220337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Общая площадь территории </a:t>
            </a:r>
            <a:r>
              <a:rPr lang="ru-RU" sz="1000" b="1" dirty="0" smtClean="0"/>
              <a:t>Сусуманского </a:t>
            </a:r>
            <a:r>
              <a:rPr lang="ru-RU" sz="1000" b="1" dirty="0"/>
              <a:t>городского округа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35063" y="2161930"/>
            <a:ext cx="2179426" cy="442176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от территории </a:t>
            </a:r>
          </a:p>
          <a:p>
            <a:pPr marL="0" indent="0" algn="ctr">
              <a:buNone/>
            </a:pPr>
            <a:r>
              <a:rPr lang="ru-RU" sz="1000" b="1" dirty="0" smtClean="0"/>
              <a:t>Магаданской области</a:t>
            </a:r>
            <a:endParaRPr lang="ru-RU" sz="1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28767" y="3431132"/>
            <a:ext cx="2138358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Населенных пунктов, расположенных на территории округа</a:t>
            </a:r>
            <a:endParaRPr lang="ru-RU" sz="10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06885" y="2753153"/>
            <a:ext cx="216024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Административный центр </a:t>
            </a:r>
            <a:r>
              <a:rPr lang="ru-RU" sz="1000" b="1" dirty="0" smtClean="0"/>
              <a:t>Сусуманского </a:t>
            </a:r>
            <a:r>
              <a:rPr lang="ru-RU" sz="1000" b="1" dirty="0"/>
              <a:t>городского округа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8934" y="1084963"/>
            <a:ext cx="10967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46,8</a:t>
            </a:r>
          </a:p>
          <a:p>
            <a:pPr marL="0" indent="0" algn="ctr">
              <a:buNone/>
            </a:pPr>
            <a:r>
              <a:rPr lang="ru-RU" sz="2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тыс.км</a:t>
            </a:r>
            <a:r>
              <a:rPr lang="ru-RU" sz="2000" b="1" cap="none" spc="0" baseline="30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000" b="1" cap="none" spc="0" baseline="30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304" y="2106822"/>
            <a:ext cx="1342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10,1%</a:t>
            </a:r>
            <a:endParaRPr lang="ru-RU" sz="3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180" y="3401225"/>
            <a:ext cx="9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4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113" y="2780733"/>
            <a:ext cx="1780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Сусуман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http://funforkids.ru/pictures/house/house05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884" y="4112311"/>
            <a:ext cx="1313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7" descr="http://funforkids.ru/pictures/house/house071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880" y="4112311"/>
            <a:ext cx="989301" cy="8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143108" y="5120423"/>
            <a:ext cx="2857520" cy="1237536"/>
          </a:xfrm>
          <a:prstGeom prst="rect">
            <a:avLst/>
          </a:prstGeom>
        </p:spPr>
        <p:txBody>
          <a:bodyPr vert="horz" lIns="182880" tIns="91440" numCol="1">
            <a:normAutofit fontScale="8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 посёлков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Широкий,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4" tooltip="Кадыкчан"/>
              </a:rPr>
              <a:t>Кадыкчан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,Усть-Хакчан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Аркагала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Кедровый,Буркандья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5" tooltip="Мальдяк"/>
              </a:rPr>
              <a:t>Мальдяк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6" tooltip="Беличан"/>
              </a:rPr>
              <a:t>Беличан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Большевик, Ударник.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000" b="1" dirty="0" smtClean="0"/>
              <a:t>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075" y="5120423"/>
            <a:ext cx="1739471" cy="755319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поселка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городского типа –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Мяунджа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Холодный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7" y="4869160"/>
            <a:ext cx="364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Сусуманский </a:t>
            </a:r>
            <a:r>
              <a:rPr lang="ru-RU" sz="1200" b="1" dirty="0">
                <a:solidFill>
                  <a:schemeClr val="accent1"/>
                </a:solidFill>
              </a:rPr>
              <a:t>городской </a:t>
            </a:r>
            <a:r>
              <a:rPr lang="ru-RU" sz="1200" b="1" dirty="0" smtClean="0">
                <a:solidFill>
                  <a:schemeClr val="accent1"/>
                </a:solidFill>
              </a:rPr>
              <a:t>округ, </a:t>
            </a:r>
            <a:r>
              <a:rPr lang="ru-RU" sz="1200" b="1" dirty="0" smtClean="0"/>
              <a:t>как </a:t>
            </a:r>
            <a:r>
              <a:rPr lang="ru-RU" sz="1200" b="1" dirty="0"/>
              <a:t>самостоятельная административно-территориальная </a:t>
            </a:r>
            <a:r>
              <a:rPr lang="ru-RU" sz="1200" b="1" dirty="0" smtClean="0"/>
              <a:t>единица, </a:t>
            </a:r>
            <a:r>
              <a:rPr lang="ru-RU" sz="1200" b="1" dirty="0">
                <a:solidFill>
                  <a:schemeClr val="accent1"/>
                </a:solidFill>
              </a:rPr>
              <a:t>образован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02 декабря 1953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252" y="1334251"/>
            <a:ext cx="3953220" cy="35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Основные параметры социально-экономического развития Сусуманского </a:t>
            </a:r>
            <a:r>
              <a:rPr lang="ru-RU" sz="1800" dirty="0"/>
              <a:t>городского округа</a:t>
            </a:r>
            <a:r>
              <a:rPr lang="ru-RU" sz="2800" dirty="0"/>
              <a:t> </a:t>
            </a:r>
            <a:r>
              <a:rPr lang="ru-RU" sz="1100" dirty="0">
                <a:effectLst/>
              </a:rPr>
              <a:t>(показатель за январь - сентябрь 2020 г.)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774720"/>
              </p:ext>
            </p:extLst>
          </p:nvPr>
        </p:nvGraphicFramePr>
        <p:xfrm>
          <a:off x="467544" y="1340768"/>
          <a:ext cx="8208913" cy="4453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92088"/>
                <a:gridCol w="1008112"/>
                <a:gridCol w="864096"/>
                <a:gridCol w="935835"/>
                <a:gridCol w="829462"/>
                <a:gridCol w="899000"/>
              </a:tblGrid>
              <a:tr h="190077">
                <a:tc row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583204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2019 год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(отчет)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57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Объемы добычи полезных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ископаемых, </a:t>
                      </a: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. золото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тыс.тонн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электроэнергию для бюджетных учреждений (без НДС)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кВтч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теплоснабжение для бюджетных учреждений (без НДС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/Гкал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3895,94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4215,44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3725,10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3725,10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3725,10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Среднегодовая  стоимость  имущества  бюджетных учреждений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Сусуманского городского округа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Численность постоянного населения на 01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7,135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6,626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6,6607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6,541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13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замещенных рабочих мест в организациях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(без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субъектов малого предпринимательства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4,447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4,014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5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Среднемесячная номинальная заработная плата работников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рублей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112037,4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119142,4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182210,4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123472,5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134560,8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557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организаций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организаций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 индивидуальных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предпринимателей,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139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Оборот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30782,4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41710,5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42127,6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42548,8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42974,36</a:t>
                      </a: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5888" cy="576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Сведения о количестве </a:t>
            </a:r>
            <a:r>
              <a:rPr lang="ru-RU" sz="2000" dirty="0" smtClean="0"/>
              <a:t>участников </a:t>
            </a:r>
            <a:r>
              <a:rPr lang="ru-RU" sz="2000" dirty="0"/>
              <a:t>бюджетного процесса, подведомственных </a:t>
            </a:r>
            <a:r>
              <a:rPr lang="ru-RU" sz="2000" dirty="0" smtClean="0"/>
              <a:t>учреждениях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 numCol="1">
            <a:normAutofit/>
          </a:bodyPr>
          <a:lstStyle/>
          <a:p>
            <a:pPr marL="542925" indent="0">
              <a:buNone/>
            </a:pPr>
            <a:r>
              <a:rPr lang="ru-RU" sz="1050" b="1" dirty="0" smtClean="0"/>
              <a:t>Общее </a:t>
            </a:r>
            <a:r>
              <a:rPr lang="ru-RU" sz="1050" b="1" dirty="0"/>
              <a:t>количество учреждений, финансируемых из бюджета </a:t>
            </a:r>
            <a:r>
              <a:rPr lang="ru-RU" sz="1050" b="1" dirty="0" smtClean="0"/>
              <a:t>Сусуманского городского округа по состоянию на 01.01.2021 года составляет 24 единиц, </a:t>
            </a:r>
            <a:r>
              <a:rPr lang="ru-RU" sz="1050" b="1" dirty="0"/>
              <a:t>из них в разрезе отраслей</a:t>
            </a:r>
            <a:r>
              <a:rPr lang="ru-RU" sz="1050" b="1" dirty="0" smtClean="0"/>
              <a:t>:</a:t>
            </a:r>
          </a:p>
          <a:p>
            <a:endParaRPr lang="ru-RU" sz="1050" dirty="0"/>
          </a:p>
          <a:p>
            <a:pPr>
              <a:buNone/>
            </a:pPr>
            <a:r>
              <a:rPr lang="ru-RU" sz="1050" b="1" dirty="0" smtClean="0"/>
              <a:t>		</a:t>
            </a:r>
            <a:endParaRPr lang="ru-RU" sz="800" b="1" dirty="0" smtClean="0"/>
          </a:p>
          <a:p>
            <a:pPr marL="542925" indent="0">
              <a:buNone/>
            </a:pPr>
            <a:endParaRPr lang="ru-RU" sz="1050" b="1" dirty="0" smtClean="0"/>
          </a:p>
          <a:p>
            <a:pPr marL="542925" indent="0">
              <a:buNone/>
            </a:pPr>
            <a:endParaRPr lang="ru-RU" sz="105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Жилищно-коммунальное хозяйство» - </a:t>
            </a:r>
            <a:r>
              <a:rPr lang="ru-RU" sz="1050" dirty="0" smtClean="0"/>
              <a:t>МАУ «Универсал»</a:t>
            </a:r>
          </a:p>
          <a:p>
            <a:pPr marL="542925" indent="0">
              <a:buNone/>
            </a:pPr>
            <a:endParaRPr lang="ru-RU" sz="1400" b="1" dirty="0" smtClean="0"/>
          </a:p>
          <a:p>
            <a:pPr marL="542925" indent="0">
              <a:buNone/>
            </a:pPr>
            <a:endParaRPr lang="ru-RU" sz="1050" b="1" dirty="0" smtClean="0"/>
          </a:p>
          <a:p>
            <a:pPr marL="542925" indent="0">
              <a:buNone/>
            </a:pPr>
            <a:endParaRPr lang="ru-RU" sz="1050" b="1" dirty="0" smtClean="0"/>
          </a:p>
          <a:p>
            <a:pPr marL="542925" indent="0">
              <a:buNone/>
            </a:pPr>
            <a:endParaRPr lang="ru-RU" sz="105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Культура</a:t>
            </a:r>
            <a:r>
              <a:rPr lang="ru-RU" sz="1050" b="1" dirty="0" smtClean="0"/>
              <a:t>» - </a:t>
            </a:r>
            <a:r>
              <a:rPr lang="ru-RU" sz="1050" dirty="0" smtClean="0"/>
              <a:t>4 учреждения, в том числе : Управления по делам молодежи, культуре и спорта Сусуманского городского округа: МУ «Районный центр досуга и народного творчества» в г. </a:t>
            </a:r>
            <a:r>
              <a:rPr lang="ru-RU" sz="1050" dirty="0" err="1" smtClean="0"/>
              <a:t>Сусумане</a:t>
            </a:r>
            <a:r>
              <a:rPr lang="ru-RU" sz="1050" dirty="0" smtClean="0"/>
              <a:t>»;  МБУ «Дом культуры» в пос. </a:t>
            </a:r>
            <a:r>
              <a:rPr lang="ru-RU" sz="1050" dirty="0" err="1" smtClean="0"/>
              <a:t>Мяунджа</a:t>
            </a:r>
            <a:r>
              <a:rPr lang="ru-RU" sz="1050" dirty="0" smtClean="0"/>
              <a:t>»; МБУ «Централизованная библиотечная система»</a:t>
            </a:r>
            <a:endParaRPr lang="ru-RU" sz="1050" dirty="0"/>
          </a:p>
          <a:p>
            <a:pPr marL="542925" indent="0">
              <a:buNone/>
            </a:pPr>
            <a:endParaRPr lang="ru-RU" sz="80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Физическая культура и </a:t>
            </a:r>
            <a:r>
              <a:rPr lang="ru-RU" sz="1050" b="1" dirty="0" smtClean="0"/>
              <a:t>спорт</a:t>
            </a:r>
            <a:r>
              <a:rPr lang="ru-RU" sz="1050" b="1" dirty="0"/>
              <a:t>» - </a:t>
            </a:r>
            <a:r>
              <a:rPr lang="ru-RU" sz="1050" dirty="0" smtClean="0"/>
              <a:t>2 учреждения, в том числе: МБУ «Спорткомплекс» в г. </a:t>
            </a:r>
            <a:r>
              <a:rPr lang="ru-RU" sz="1050" dirty="0" err="1" smtClean="0"/>
              <a:t>Сусумане</a:t>
            </a:r>
            <a:r>
              <a:rPr lang="ru-RU" sz="1050" dirty="0" smtClean="0"/>
              <a:t>, МБУ «Спортивная школа Сусуманского городского округа».</a:t>
            </a:r>
            <a:endParaRPr lang="ru-RU" sz="1050" dirty="0"/>
          </a:p>
          <a:p>
            <a:pPr marL="542925" indent="0">
              <a:buNone/>
            </a:pPr>
            <a:endParaRPr lang="ru-RU" sz="100" b="1" dirty="0" smtClean="0"/>
          </a:p>
          <a:p>
            <a:pPr marL="542925" indent="0">
              <a:buNone/>
            </a:pPr>
            <a:endParaRPr lang="ru-RU" sz="600" b="1" dirty="0" smtClean="0"/>
          </a:p>
          <a:p>
            <a:pPr marL="542925" indent="0">
              <a:buNone/>
            </a:pPr>
            <a:r>
              <a:rPr lang="ru-RU" sz="1050" b="1" dirty="0" smtClean="0"/>
              <a:t>«Средства </a:t>
            </a:r>
            <a:r>
              <a:rPr lang="ru-RU" sz="1050" b="1" dirty="0"/>
              <a:t>массовой информации» - </a:t>
            </a:r>
            <a:r>
              <a:rPr lang="ru-RU" sz="1050" dirty="0" smtClean="0"/>
              <a:t>МАУ Редакционно-издательский комплекс «Печать»</a:t>
            </a:r>
          </a:p>
          <a:p>
            <a:pPr marL="542925" indent="0">
              <a:buNone/>
            </a:pPr>
            <a:endParaRPr lang="ru-RU" sz="16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Google Shape;483;p30" descr="http://xn--80adlxk4gn.xn--p1ai/5yh/images/%D0%9D%D0%BE%D0%B2%D1%8B%D0%B5_%D0%BC%D0%BE%D0%B4%D1%83%D0%BB%D0%B8/%D0%96%D0%9A%D0%A5.jpg"/>
          <p:cNvPicPr preferRelativeResize="0"/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67544" y="25649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9;p30" descr="http://news.donnu.edu.ua/uk-ua/PublishingImages/obrazovanie.jpg"/>
          <p:cNvPicPr preferRelativeResize="0"/>
          <p:nvPr/>
        </p:nvPicPr>
        <p:blipFill rotWithShape="1">
          <a:blip r:embed="rId4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78846" y1="15823" x2="78846" y2="15823"/>
                        <a14:backgroundMark x1="6250" y1="23418" x2="6250" y2="23418"/>
                        <a14:backgroundMark x1="10096" y1="82911" x2="10096" y2="82911"/>
                        <a14:backgroundMark x1="94231" y1="87342" x2="94231" y2="87342"/>
                      </a14:backgroundRemoval>
                    </a14:imgEffect>
                  </a14:imgLayer>
                </a14:imgProps>
              </a:ext>
            </a:extLst>
          </a:blip>
          <a:srcRect l="11394" r="9228"/>
          <a:stretch/>
        </p:blipFill>
        <p:spPr>
          <a:xfrm>
            <a:off x="461121" y="3240000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7;p67" descr="http://konsalt-stimulus.umi.ru/images/cms/data/openco.jpg"/>
          <p:cNvPicPr preferRelativeResize="0"/>
          <p:nvPr/>
        </p:nvPicPr>
        <p:blipFill rotWithShape="1">
          <a:blip r:embed="rId6">
            <a:alphaModFix/>
          </a:blip>
          <a:srcRect l="1771" t="4301" b="11538"/>
          <a:stretch/>
        </p:blipFill>
        <p:spPr>
          <a:xfrm>
            <a:off x="467545" y="1988840"/>
            <a:ext cx="56964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876" b="59145" l="17972" r="45552">
                        <a14:foregroundMark x1="31139" y1="21378" x2="31139" y2="21378"/>
                      </a14:backgroundRemoval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5" t="19444" r="55208" b="42500"/>
          <a:stretch/>
        </p:blipFill>
        <p:spPr bwMode="auto">
          <a:xfrm>
            <a:off x="428596" y="5500702"/>
            <a:ext cx="576063" cy="6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backgroundMark x1="18284" y1="6777" x2="18284" y2="6777"/>
                        <a14:backgroundMark x1="66978" y1="6227" x2="66978" y2="6227"/>
                        <a14:backgroundMark x1="90672" y1="20696" x2="90672" y2="20696"/>
                        <a14:backgroundMark x1="93097" y1="60073" x2="93097" y2="60073"/>
                        <a14:backgroundMark x1="93470" y1="89011" x2="93470" y2="89011"/>
                        <a14:backgroundMark x1="47948" y1="95421" x2="47948" y2="95421"/>
                        <a14:backgroundMark x1="5784" y1="93407" x2="5784" y2="93407"/>
                        <a14:backgroundMark x1="14552" y1="39560" x2="14552" y2="39560"/>
                        <a14:backgroundMark x1="15672" y1="32418" x2="15672" y2="32418"/>
                        <a14:backgroundMark x1="11754" y1="17949" x2="11754" y2="17949"/>
                        <a14:backgroundMark x1="60448" y1="53114" x2="60448" y2="53114"/>
                        <a14:backgroundMark x1="73694" y1="72527" x2="73694" y2="72527"/>
                        <a14:backgroundMark x1="52239" y1="72527" x2="52239" y2="72527"/>
                        <a14:backgroundMark x1="29291" y1="73626" x2="29291" y2="73626"/>
                        <a14:backgroundMark x1="23507" y1="91392" x2="23507" y2="91392"/>
                        <a14:backgroundMark x1="89179" y1="78022" x2="89179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71942"/>
            <a:ext cx="63620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s://2.bp.blogspot.com/-ATAlLMJ7Rdw/Wt-lMvW0ADI/AAAAAAAABaY/LUiuWfWBZo8-U0X9zLTRlj5RvwUF3NtKwCPcBGAYYCw/s1600/FREE%2BIPTV%2BSPORT.png">
            <a:extLst>
              <a:ext uri="{FF2B5EF4-FFF2-40B4-BE49-F238E27FC236}">
                <a16:creationId xmlns="" xmlns:a16="http://schemas.microsoft.com/office/drawing/2014/main" id="{06E20B17-6527-4625-9CD0-2989759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86322"/>
            <a:ext cx="557449" cy="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1538" y="2000240"/>
            <a:ext cx="7500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«Общегосударственные вопросы» </a:t>
            </a:r>
            <a:r>
              <a:rPr lang="ru-RU" sz="800" dirty="0" smtClean="0"/>
              <a:t>- </a:t>
            </a:r>
            <a:r>
              <a:rPr lang="ru-RU" sz="1050" dirty="0" smtClean="0"/>
              <a:t>6 учреждений, в том числе : Администрация Сусуманского городского округа; Собрание представителей Сусуманского городского округа ; Комитет по финансам администрации  Сусуманского городского округа; Комитет по управлению муниципальным имуществом администрации Сусуманского городского округа; Управление городского хозяйства  и жизнеобеспечения территории  Сусуманского городского округа; МКУ «</a:t>
            </a:r>
            <a:r>
              <a:rPr lang="ru-RU" sz="1050" dirty="0" err="1" smtClean="0"/>
              <a:t>ТехЦентр</a:t>
            </a:r>
            <a:r>
              <a:rPr lang="ru-RU" sz="1050" dirty="0" smtClean="0"/>
              <a:t>»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3143249"/>
            <a:ext cx="75724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«Образование» </a:t>
            </a:r>
            <a:r>
              <a:rPr lang="ru-RU" sz="1050" dirty="0" smtClean="0"/>
              <a:t>-10 учреждений, в том числе: Комитету по образованию администрации Сусуманского городского округа; 2 детских сада: МБДОУ комбинированного вида «Детский сад «Родничок» </a:t>
            </a:r>
            <a:r>
              <a:rPr lang="ru-RU" sz="1050" dirty="0" err="1" smtClean="0"/>
              <a:t>г.Сусумана</a:t>
            </a:r>
            <a:r>
              <a:rPr lang="ru-RU" sz="1050" dirty="0" smtClean="0"/>
              <a:t>»; МБДОУ «Детский сад «Солнышко» п. Холодный». 4 школы: МБОУ «Средняя общеобразовательная школа № 1 г. </a:t>
            </a:r>
            <a:r>
              <a:rPr lang="ru-RU" sz="1050" dirty="0" err="1" smtClean="0"/>
              <a:t>Сусумана</a:t>
            </a:r>
            <a:r>
              <a:rPr lang="ru-RU" sz="1050" dirty="0" smtClean="0"/>
              <a:t>», МБОУ «Начальная общеобразовательная школа г. </a:t>
            </a:r>
            <a:r>
              <a:rPr lang="ru-RU" sz="1050" dirty="0" err="1" smtClean="0"/>
              <a:t>Сусумана</a:t>
            </a:r>
            <a:r>
              <a:rPr lang="ru-RU" sz="1050" dirty="0" smtClean="0"/>
              <a:t>»; МБОУ «Основная общеобразовательная школа п. Холодный»; МБОУ «Средняя общеобразовательная школа п. </a:t>
            </a:r>
            <a:r>
              <a:rPr lang="ru-RU" sz="1050" dirty="0" err="1" smtClean="0"/>
              <a:t>Мяунджа</a:t>
            </a:r>
            <a:r>
              <a:rPr lang="ru-RU" sz="1050" dirty="0" smtClean="0"/>
              <a:t>».3 учреждения дополнительного образования: МБУ ДО «Станции юных техников» МБУ ДО «Дом детского творчества» МБУ ДО «Детская школа искусств».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Основные характеристики </a:t>
            </a:r>
            <a:r>
              <a:rPr lang="ru-RU" sz="2000" dirty="0"/>
              <a:t>бюджета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Сусуманского </a:t>
            </a:r>
            <a:r>
              <a:rPr lang="ru-RU" sz="2000" dirty="0"/>
              <a:t>городского округа </a:t>
            </a:r>
            <a:r>
              <a:rPr lang="ru-RU" sz="1200" dirty="0" smtClean="0"/>
              <a:t>(в </a:t>
            </a:r>
            <a:r>
              <a:rPr lang="ru-RU" sz="1200" dirty="0" smtClean="0"/>
              <a:t>млн.рублей)</a:t>
            </a:r>
            <a:endParaRPr lang="ru-RU" sz="2000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7602468"/>
              </p:ext>
            </p:extLst>
          </p:nvPr>
        </p:nvGraphicFramePr>
        <p:xfrm>
          <a:off x="323528" y="4071942"/>
          <a:ext cx="8496943" cy="217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28 декабря 2020 г.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Решение о бюджете 2021-2023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238774"/>
              </p:ext>
            </p:extLst>
          </p:nvPr>
        </p:nvGraphicFramePr>
        <p:xfrm>
          <a:off x="467544" y="1268760"/>
          <a:ext cx="8208912" cy="2805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354"/>
                <a:gridCol w="972974"/>
                <a:gridCol w="936104"/>
                <a:gridCol w="936104"/>
                <a:gridCol w="1152128"/>
                <a:gridCol w="1080120"/>
                <a:gridCol w="1152128"/>
              </a:tblGrid>
              <a:tr h="33542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2019 год (отчет)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Динамика 2021/2020 (%)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748,4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1017,0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2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313,6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578,8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79,8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764,7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1030,3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791,3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816,3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-16,4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-13,3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-14,2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-14,8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-15,5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+16,4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+14,8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доходов и расходов бюджета Сусуманского </a:t>
            </a:r>
            <a:r>
              <a:rPr lang="ru-RU" sz="2000" dirty="0"/>
              <a:t>городского округа </a:t>
            </a:r>
            <a:r>
              <a:rPr lang="ru-RU" sz="1200" dirty="0" smtClean="0"/>
              <a:t>(в </a:t>
            </a:r>
            <a:r>
              <a:rPr lang="ru-RU" sz="1200" dirty="0" smtClean="0"/>
              <a:t>млн.рублей)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28 декабря 2020 г.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Решение о бюджете 2021-2023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706400"/>
              </p:ext>
            </p:extLst>
          </p:nvPr>
        </p:nvGraphicFramePr>
        <p:xfrm>
          <a:off x="467544" y="1340768"/>
          <a:ext cx="8209053" cy="4341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770"/>
                <a:gridCol w="695671"/>
                <a:gridCol w="695671"/>
                <a:gridCol w="695671"/>
                <a:gridCol w="695671"/>
                <a:gridCol w="695671"/>
                <a:gridCol w="695671"/>
                <a:gridCol w="695671"/>
                <a:gridCol w="695671"/>
                <a:gridCol w="695812"/>
                <a:gridCol w="626103"/>
              </a:tblGrid>
              <a:tr h="9753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(отчет)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(оценка)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 (план)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Плановый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целевых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собственных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-16,4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-13,3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-14,2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14,8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15,5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5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Численность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постоянного населения </a:t>
                      </a:r>
                      <a:r>
                        <a:rPr lang="ru-RU" sz="800" b="1" i="0" u="none" strike="noStrike" baseline="0" dirty="0" smtClean="0">
                          <a:effectLst/>
                          <a:latin typeface="+mn-lt"/>
                        </a:rPr>
                        <a:t>(человек)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6918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6741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6741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6741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6741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на душу населения (рублей)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108181,5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150867,8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128052,2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118780,6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душу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110537,7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152840,8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130173,5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117386,1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121094,8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81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доходов бюджета округа</a:t>
            </a:r>
            <a:r>
              <a:rPr lang="ru-RU" sz="1800" dirty="0" smtClean="0"/>
              <a:t>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.)</a:t>
            </a:r>
            <a:endParaRPr lang="ru-RU" sz="2000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6321227"/>
              </p:ext>
            </p:extLst>
          </p:nvPr>
        </p:nvGraphicFramePr>
        <p:xfrm>
          <a:off x="323528" y="908720"/>
          <a:ext cx="3168599" cy="5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750818"/>
              </p:ext>
            </p:extLst>
          </p:nvPr>
        </p:nvGraphicFramePr>
        <p:xfrm>
          <a:off x="3419872" y="980727"/>
          <a:ext cx="5256585" cy="4820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0"/>
                <a:gridCol w="640357"/>
                <a:gridCol w="688362"/>
                <a:gridCol w="750941"/>
                <a:gridCol w="688362"/>
                <a:gridCol w="688363"/>
              </a:tblGrid>
              <a:tr h="216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(отчет)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(оценка)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Плановый период</a:t>
                      </a: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5287">
                <a:tc vMerge="1"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7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</a:t>
                      </a: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272,0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291,9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284,5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297,1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313,1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доходы:</a:t>
                      </a:r>
                      <a:endParaRPr kumimoji="0"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264,7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258,7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271,1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287,5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213,1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229,1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236,5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252,3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32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Акцизы по подакцизным товарам (продукции)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Упрощенная система налогообложения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8,5</a:t>
                      </a: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Единый налог на вменённый доход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имущество</a:t>
                      </a:r>
                    </a:p>
                    <a:p>
                      <a:pPr algn="l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физических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Земельный налог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01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489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доходы:</a:t>
                      </a:r>
                    </a:p>
                  </a:txBody>
                  <a:tcPr marL="857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338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использования государственного и муниципального имущества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3270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1826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Иные неналоговые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kumimoji="0"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5546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 учётом возвратов)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476,4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725,1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578,7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487,1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</a:tr>
              <a:tr h="421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748,4</a:t>
                      </a:r>
                      <a:endParaRPr kumimoji="0"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863,2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776,4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3059832" y="4509120"/>
            <a:ext cx="376490" cy="576064"/>
          </a:xfrm>
          <a:prstGeom prst="straightConnector1">
            <a:avLst/>
          </a:prstGeom>
          <a:ln w="444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071802" y="3429000"/>
            <a:ext cx="376490" cy="864096"/>
          </a:xfrm>
          <a:prstGeom prst="straightConnector1">
            <a:avLst/>
          </a:prstGeom>
          <a:ln w="444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890317" y="1882863"/>
            <a:ext cx="656052" cy="435958"/>
          </a:xfrm>
          <a:prstGeom prst="straightConnector1">
            <a:avLst/>
          </a:prstGeom>
          <a:ln w="4445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Структура налоговых доходов </a:t>
            </a:r>
            <a:r>
              <a:rPr lang="ru-RU" sz="1800" dirty="0"/>
              <a:t>бюджета </a:t>
            </a:r>
            <a:r>
              <a:rPr lang="ru-RU" sz="1800" dirty="0" smtClean="0"/>
              <a:t>округа на 2021 год</a:t>
            </a:r>
            <a:endParaRPr lang="ru-RU" sz="2800" dirty="0"/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1834549"/>
              </p:ext>
            </p:extLst>
          </p:nvPr>
        </p:nvGraphicFramePr>
        <p:xfrm>
          <a:off x="395288" y="1125538"/>
          <a:ext cx="8353425" cy="48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258,4 </a:t>
            </a:r>
          </a:p>
          <a:p>
            <a:pPr algn="ctr"/>
            <a:r>
              <a:rPr lang="ru-RU" sz="1600" dirty="0" smtClean="0"/>
              <a:t>млн.рублей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142984"/>
            <a:ext cx="4714908" cy="5052048"/>
          </a:xfrm>
        </p:spPr>
        <p:txBody>
          <a:bodyPr>
            <a:normAutofit fontScale="47500" lnSpcReduction="20000"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Вводная часть 		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 3</a:t>
            </a:r>
          </a:p>
          <a:p>
            <a:pPr marL="180975" indent="-180975">
              <a:buFont typeface="Wingdings" pitchFamily="2" charset="2"/>
              <a:buChar char="§"/>
            </a:pPr>
            <a:endParaRPr lang="ru-RU" dirty="0" smtClean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Общая информация о Сусуманском 	 	стр. 13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городском округе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Основные характеристики бюджета округа	</a:t>
            </a:r>
            <a:r>
              <a:rPr lang="ru-RU" dirty="0"/>
              <a:t>стр. </a:t>
            </a:r>
            <a:r>
              <a:rPr lang="ru-RU" dirty="0" smtClean="0"/>
              <a:t>16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Доходы 				стр. </a:t>
            </a:r>
            <a:r>
              <a:rPr lang="ru-RU" dirty="0" smtClean="0"/>
              <a:t>18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Расходы 				стр. </a:t>
            </a:r>
            <a:r>
              <a:rPr lang="ru-RU" dirty="0" smtClean="0"/>
              <a:t>23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Реализация муниципальных программ 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31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Муниципальный долг </a:t>
            </a:r>
            <a:r>
              <a:rPr lang="ru-RU" dirty="0" smtClean="0"/>
              <a:t>и дефицит 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бюджета округа</a:t>
            </a:r>
            <a:r>
              <a:rPr lang="ru-RU" dirty="0"/>
              <a:t>		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3</a:t>
            </a:r>
            <a:r>
              <a:rPr lang="en-US" dirty="0" smtClean="0"/>
              <a:t>7</a:t>
            </a:r>
            <a:endParaRPr lang="ru-RU" dirty="0" smtClean="0"/>
          </a:p>
          <a:p>
            <a:pPr marL="180975" indent="-180975">
              <a:buNone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Справочная </a:t>
            </a:r>
            <a:r>
              <a:rPr lang="ru-RU" dirty="0"/>
              <a:t>информация	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39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453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41613" y="6482928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D:\Презентация бюджет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85859"/>
            <a:ext cx="3286148" cy="4600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750" dirty="0" smtClean="0"/>
              <a:t>Структура неналоговых доходов </a:t>
            </a:r>
            <a:r>
              <a:rPr lang="ru-RU" sz="1750" dirty="0"/>
              <a:t>бюджета </a:t>
            </a:r>
            <a:r>
              <a:rPr lang="ru-RU" sz="1750" dirty="0" smtClean="0"/>
              <a:t>округа на 2021 год</a:t>
            </a:r>
            <a:endParaRPr lang="ru-RU" sz="1750" dirty="0"/>
          </a:p>
        </p:txBody>
      </p:sp>
      <p:graphicFrame>
        <p:nvGraphicFramePr>
          <p:cNvPr id="9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8729950"/>
              </p:ext>
            </p:extLst>
          </p:nvPr>
        </p:nvGraphicFramePr>
        <p:xfrm>
          <a:off x="467544" y="1124744"/>
          <a:ext cx="818356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25,8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083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и динамика финансовой помощи из</a:t>
            </a:r>
            <a:br>
              <a:rPr lang="ru-RU" sz="2000" dirty="0" smtClean="0"/>
            </a:br>
            <a:r>
              <a:rPr lang="ru-RU" sz="2000" dirty="0" smtClean="0"/>
              <a:t>вышестоящих бюджетов в бюджет округа </a:t>
            </a:r>
            <a:r>
              <a:rPr lang="ru-RU" sz="1600" dirty="0" smtClean="0"/>
              <a:t>(</a:t>
            </a:r>
            <a:r>
              <a:rPr lang="ru-RU" sz="1600" dirty="0"/>
              <a:t>в </a:t>
            </a:r>
            <a:r>
              <a:rPr lang="ru-RU" sz="1600" dirty="0" err="1"/>
              <a:t>млн.р</a:t>
            </a:r>
            <a:r>
              <a:rPr lang="ru-RU" sz="1600" dirty="0"/>
              <a:t>.)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745620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9536643"/>
              </p:ext>
            </p:extLst>
          </p:nvPr>
        </p:nvGraphicFramePr>
        <p:xfrm>
          <a:off x="899592" y="3789040"/>
          <a:ext cx="6884669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142646"/>
              </p:ext>
            </p:extLst>
          </p:nvPr>
        </p:nvGraphicFramePr>
        <p:xfrm>
          <a:off x="395535" y="4077072"/>
          <a:ext cx="8352928" cy="211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7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7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2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Дотации</a:t>
                      </a:r>
                    </a:p>
                  </a:txBody>
                  <a:tcPr marL="171450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Иные межбюджетные  трансферты (в т.ч. возврат остатков)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от государственных организаций (средства ОЭЗ)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(спонсорская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186,3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36,7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216,2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17,3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19,9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476,4</a:t>
                      </a:r>
                      <a:endParaRPr lang="ru-RU" sz="1150" b="1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236,2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181,9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268,9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11,0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24,0</a:t>
                      </a:r>
                      <a:endParaRPr lang="ru-RU" sz="1150" b="0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725,1</a:t>
                      </a:r>
                      <a:endParaRPr lang="ru-RU" sz="1150" b="1" i="0" u="none" strike="noStrike" dirty="0"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219,6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250,8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578,8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219,6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28,0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223,8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479,4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219,6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238,6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487,1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892127" y="1541959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476,4</a:t>
            </a:r>
            <a:endParaRPr lang="ru-RU" sz="2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96182" y="1984648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725,1</a:t>
            </a:r>
            <a:endParaRPr lang="ru-RU" sz="28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92126" y="2420888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578,8</a:t>
            </a:r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43233" y="2823989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479,4</a:t>
            </a:r>
            <a:endParaRPr lang="ru-RU" sz="28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60232" y="3284984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487,1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90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76" y="277029"/>
            <a:ext cx="7533683" cy="44449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 smtClean="0"/>
              <a:t>Доходы, поступающие от граждан в бюджет Сусуманского городского округа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2404293"/>
              </p:ext>
            </p:extLst>
          </p:nvPr>
        </p:nvGraphicFramePr>
        <p:xfrm>
          <a:off x="501002" y="3857628"/>
          <a:ext cx="3070867" cy="2579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452"/>
                <a:gridCol w="843298"/>
                <a:gridCol w="983117"/>
              </a:tblGrid>
              <a:tr h="2574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87313" indent="-87313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</a:t>
                      </a:r>
                      <a:r>
                        <a:rPr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r>
                        <a:rPr lang="ru-RU"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r>
                        <a:rPr sz="800" b="1" spc="-3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11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ts val="1050"/>
                        </a:lnSpc>
                        <a:spcBef>
                          <a:spcPts val="960"/>
                        </a:spcBef>
                      </a:pP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Сумма  </a:t>
                      </a: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(тыс.</a:t>
                      </a:r>
                      <a:r>
                        <a:rPr sz="800" b="1" spc="-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63500" indent="0" algn="ctr">
                        <a:lnSpc>
                          <a:spcPts val="950"/>
                        </a:lnSpc>
                        <a:spcBef>
                          <a:spcPts val="620"/>
                        </a:spcBef>
                      </a:pPr>
                      <a:r>
                        <a:rPr sz="8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sz="8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расчете  </a:t>
                      </a: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800" b="1" spc="-11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жителя 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08153">
                <a:tc>
                  <a:txBody>
                    <a:bodyPr/>
                    <a:lstStyle/>
                    <a:p>
                      <a:pPr marL="87313" marR="213360" indent="0" algn="ctr">
                        <a:lnSpc>
                          <a:spcPts val="950"/>
                        </a:lnSpc>
                        <a:spcBef>
                          <a:spcPts val="590"/>
                        </a:spcBef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на доходы физических лиц</a:t>
                      </a:r>
                      <a:endParaRPr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49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238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236 520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35 086,7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  <a:tr h="419834">
                <a:tc>
                  <a:txBody>
                    <a:bodyPr/>
                    <a:lstStyle/>
                    <a:p>
                      <a:pPr marL="368300" marR="193675" indent="-1676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9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ем</a:t>
                      </a:r>
                      <a:r>
                        <a:rPr sz="9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льный  </a:t>
                      </a:r>
                      <a:r>
                        <a:rPr sz="9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9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736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109,2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0631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15"/>
                        </a:spcBef>
                      </a:pPr>
                      <a:r>
                        <a:rPr sz="9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9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4935" marR="107314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9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</a:t>
                      </a:r>
                      <a:r>
                        <a:rPr sz="900" b="1" spc="-5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9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имущество </a:t>
                      </a:r>
                      <a:r>
                        <a:rPr sz="9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9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физических  </a:t>
                      </a:r>
                      <a:r>
                        <a:rPr sz="9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лиц</a:t>
                      </a:r>
                      <a:endParaRPr sz="9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84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1 063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157,7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171000" y="4721994"/>
            <a:ext cx="897255" cy="255270"/>
          </a:xfrm>
          <a:custGeom>
            <a:avLst/>
            <a:gdLst/>
            <a:ahLst/>
            <a:cxnLst/>
            <a:rect l="l" t="t" r="r" b="b"/>
            <a:pathLst>
              <a:path w="897254" h="255270">
                <a:moveTo>
                  <a:pt x="0" y="255003"/>
                </a:moveTo>
                <a:lnTo>
                  <a:pt x="140119" y="255003"/>
                </a:lnTo>
                <a:lnTo>
                  <a:pt x="621004" y="0"/>
                </a:lnTo>
                <a:lnTo>
                  <a:pt x="897001" y="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71000" y="5111993"/>
            <a:ext cx="1125220" cy="369570"/>
          </a:xfrm>
          <a:custGeom>
            <a:avLst/>
            <a:gdLst/>
            <a:ahLst/>
            <a:cxnLst/>
            <a:rect l="l" t="t" r="r" b="b"/>
            <a:pathLst>
              <a:path w="1125220" h="369570">
                <a:moveTo>
                  <a:pt x="0" y="369011"/>
                </a:moveTo>
                <a:lnTo>
                  <a:pt x="140119" y="369011"/>
                </a:lnTo>
                <a:lnTo>
                  <a:pt x="621004" y="0"/>
                </a:lnTo>
                <a:lnTo>
                  <a:pt x="11250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71000" y="5453999"/>
            <a:ext cx="1575435" cy="531495"/>
          </a:xfrm>
          <a:custGeom>
            <a:avLst/>
            <a:gdLst/>
            <a:ahLst/>
            <a:cxnLst/>
            <a:rect l="l" t="t" r="r" b="b"/>
            <a:pathLst>
              <a:path w="1575435" h="531495">
                <a:moveTo>
                  <a:pt x="0" y="530999"/>
                </a:moveTo>
                <a:lnTo>
                  <a:pt x="140119" y="530999"/>
                </a:lnTo>
                <a:lnTo>
                  <a:pt x="621004" y="0"/>
                </a:lnTo>
                <a:lnTo>
                  <a:pt x="1575003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881864" y="1410362"/>
            <a:ext cx="4843145" cy="4838700"/>
          </a:xfrm>
          <a:custGeom>
            <a:avLst/>
            <a:gdLst/>
            <a:ahLst/>
            <a:cxnLst/>
            <a:rect l="l" t="t" r="r" b="b"/>
            <a:pathLst>
              <a:path w="4843145" h="4838700">
                <a:moveTo>
                  <a:pt x="2692467" y="4826000"/>
                </a:moveTo>
                <a:lnTo>
                  <a:pt x="2165297" y="4826000"/>
                </a:lnTo>
                <a:lnTo>
                  <a:pt x="2213116" y="4838700"/>
                </a:lnTo>
                <a:lnTo>
                  <a:pt x="2644656" y="4838700"/>
                </a:lnTo>
                <a:lnTo>
                  <a:pt x="2692467" y="4826000"/>
                </a:lnTo>
                <a:close/>
              </a:path>
              <a:path w="4843145" h="4838700">
                <a:moveTo>
                  <a:pt x="2787829" y="4813300"/>
                </a:moveTo>
                <a:lnTo>
                  <a:pt x="2069912" y="4813300"/>
                </a:lnTo>
                <a:lnTo>
                  <a:pt x="2117558" y="4826000"/>
                </a:lnTo>
                <a:lnTo>
                  <a:pt x="2740196" y="4826000"/>
                </a:lnTo>
                <a:lnTo>
                  <a:pt x="2787829" y="4813300"/>
                </a:lnTo>
                <a:close/>
              </a:path>
              <a:path w="4843145" h="4838700">
                <a:moveTo>
                  <a:pt x="1628869" y="3784600"/>
                </a:moveTo>
                <a:lnTo>
                  <a:pt x="1201997" y="4521200"/>
                </a:lnTo>
                <a:lnTo>
                  <a:pt x="1245074" y="4533900"/>
                </a:lnTo>
                <a:lnTo>
                  <a:pt x="1376478" y="4610100"/>
                </a:lnTo>
                <a:lnTo>
                  <a:pt x="1420956" y="4622800"/>
                </a:lnTo>
                <a:lnTo>
                  <a:pt x="1465747" y="4648200"/>
                </a:lnTo>
                <a:lnTo>
                  <a:pt x="1510837" y="4660900"/>
                </a:lnTo>
                <a:lnTo>
                  <a:pt x="1556211" y="4686300"/>
                </a:lnTo>
                <a:lnTo>
                  <a:pt x="1601855" y="4699000"/>
                </a:lnTo>
                <a:lnTo>
                  <a:pt x="1647755" y="4724400"/>
                </a:lnTo>
                <a:lnTo>
                  <a:pt x="1880565" y="4787900"/>
                </a:lnTo>
                <a:lnTo>
                  <a:pt x="1927687" y="4787900"/>
                </a:lnTo>
                <a:lnTo>
                  <a:pt x="2022375" y="4813300"/>
                </a:lnTo>
                <a:lnTo>
                  <a:pt x="2835351" y="4813300"/>
                </a:lnTo>
                <a:lnTo>
                  <a:pt x="2977109" y="4775200"/>
                </a:lnTo>
                <a:lnTo>
                  <a:pt x="3024042" y="4775200"/>
                </a:lnTo>
                <a:lnTo>
                  <a:pt x="3070793" y="4762500"/>
                </a:lnTo>
                <a:lnTo>
                  <a:pt x="3117344" y="4737100"/>
                </a:lnTo>
                <a:lnTo>
                  <a:pt x="3255663" y="4699000"/>
                </a:lnTo>
                <a:lnTo>
                  <a:pt x="3301275" y="4673600"/>
                </a:lnTo>
                <a:lnTo>
                  <a:pt x="3391670" y="4648200"/>
                </a:lnTo>
                <a:lnTo>
                  <a:pt x="3480863" y="4597400"/>
                </a:lnTo>
                <a:lnTo>
                  <a:pt x="3524971" y="4584700"/>
                </a:lnTo>
                <a:lnTo>
                  <a:pt x="3612139" y="4533900"/>
                </a:lnTo>
                <a:lnTo>
                  <a:pt x="3694976" y="4483100"/>
                </a:lnTo>
                <a:lnTo>
                  <a:pt x="3735401" y="4457700"/>
                </a:lnTo>
                <a:lnTo>
                  <a:pt x="3775160" y="4432300"/>
                </a:lnTo>
                <a:lnTo>
                  <a:pt x="3814250" y="4406900"/>
                </a:lnTo>
                <a:lnTo>
                  <a:pt x="3852666" y="4381500"/>
                </a:lnTo>
                <a:lnTo>
                  <a:pt x="3890407" y="4343400"/>
                </a:lnTo>
                <a:lnTo>
                  <a:pt x="3927468" y="4318000"/>
                </a:lnTo>
                <a:lnTo>
                  <a:pt x="3963847" y="4292600"/>
                </a:lnTo>
                <a:lnTo>
                  <a:pt x="3999539" y="4267200"/>
                </a:lnTo>
                <a:lnTo>
                  <a:pt x="4034542" y="4229100"/>
                </a:lnTo>
                <a:lnTo>
                  <a:pt x="4068853" y="4203700"/>
                </a:lnTo>
                <a:lnTo>
                  <a:pt x="4102467" y="4165600"/>
                </a:lnTo>
                <a:lnTo>
                  <a:pt x="4135382" y="4140200"/>
                </a:lnTo>
                <a:lnTo>
                  <a:pt x="4167595" y="4102100"/>
                </a:lnTo>
                <a:lnTo>
                  <a:pt x="4199102" y="4064000"/>
                </a:lnTo>
                <a:lnTo>
                  <a:pt x="4229899" y="4038600"/>
                </a:lnTo>
                <a:lnTo>
                  <a:pt x="4259985" y="4000500"/>
                </a:lnTo>
                <a:lnTo>
                  <a:pt x="2333016" y="4000500"/>
                </a:lnTo>
                <a:lnTo>
                  <a:pt x="2287906" y="3987800"/>
                </a:lnTo>
                <a:lnTo>
                  <a:pt x="2197759" y="3987800"/>
                </a:lnTo>
                <a:lnTo>
                  <a:pt x="2107900" y="3962400"/>
                </a:lnTo>
                <a:lnTo>
                  <a:pt x="2063149" y="3962400"/>
                </a:lnTo>
                <a:lnTo>
                  <a:pt x="1929944" y="3924300"/>
                </a:lnTo>
                <a:lnTo>
                  <a:pt x="1885987" y="3898900"/>
                </a:lnTo>
                <a:lnTo>
                  <a:pt x="1798906" y="3873500"/>
                </a:lnTo>
                <a:lnTo>
                  <a:pt x="1755839" y="3848100"/>
                </a:lnTo>
                <a:lnTo>
                  <a:pt x="1713125" y="3835400"/>
                </a:lnTo>
                <a:lnTo>
                  <a:pt x="1628869" y="3784600"/>
                </a:lnTo>
                <a:close/>
              </a:path>
              <a:path w="4843145" h="4838700">
                <a:moveTo>
                  <a:pt x="4257703" y="850900"/>
                </a:moveTo>
                <a:lnTo>
                  <a:pt x="2554757" y="850900"/>
                </a:lnTo>
                <a:lnTo>
                  <a:pt x="2599852" y="863600"/>
                </a:lnTo>
                <a:lnTo>
                  <a:pt x="2644903" y="863600"/>
                </a:lnTo>
                <a:lnTo>
                  <a:pt x="2689882" y="876300"/>
                </a:lnTo>
                <a:lnTo>
                  <a:pt x="2734761" y="876300"/>
                </a:lnTo>
                <a:lnTo>
                  <a:pt x="2956674" y="939800"/>
                </a:lnTo>
                <a:lnTo>
                  <a:pt x="3000363" y="965200"/>
                </a:lnTo>
                <a:lnTo>
                  <a:pt x="3043755" y="977900"/>
                </a:lnTo>
                <a:lnTo>
                  <a:pt x="3086822" y="1003300"/>
                </a:lnTo>
                <a:lnTo>
                  <a:pt x="3129536" y="1016000"/>
                </a:lnTo>
                <a:lnTo>
                  <a:pt x="3213791" y="1066800"/>
                </a:lnTo>
                <a:lnTo>
                  <a:pt x="3254988" y="1092200"/>
                </a:lnTo>
                <a:lnTo>
                  <a:pt x="3295154" y="1117600"/>
                </a:lnTo>
                <a:lnTo>
                  <a:pt x="3334284" y="1143000"/>
                </a:lnTo>
                <a:lnTo>
                  <a:pt x="3372368" y="1168400"/>
                </a:lnTo>
                <a:lnTo>
                  <a:pt x="3409401" y="1206500"/>
                </a:lnTo>
                <a:lnTo>
                  <a:pt x="3445374" y="1231900"/>
                </a:lnTo>
                <a:lnTo>
                  <a:pt x="3480280" y="1257300"/>
                </a:lnTo>
                <a:lnTo>
                  <a:pt x="3514112" y="1295400"/>
                </a:lnTo>
                <a:lnTo>
                  <a:pt x="3546862" y="1320800"/>
                </a:lnTo>
                <a:lnTo>
                  <a:pt x="3578523" y="1358900"/>
                </a:lnTo>
                <a:lnTo>
                  <a:pt x="3609087" y="1397000"/>
                </a:lnTo>
                <a:lnTo>
                  <a:pt x="3638547" y="1422400"/>
                </a:lnTo>
                <a:lnTo>
                  <a:pt x="3666896" y="1460500"/>
                </a:lnTo>
                <a:lnTo>
                  <a:pt x="3694126" y="1498600"/>
                </a:lnTo>
                <a:lnTo>
                  <a:pt x="3720230" y="1536700"/>
                </a:lnTo>
                <a:lnTo>
                  <a:pt x="3745200" y="1574800"/>
                </a:lnTo>
                <a:lnTo>
                  <a:pt x="3769029" y="1612900"/>
                </a:lnTo>
                <a:lnTo>
                  <a:pt x="3791709" y="1651000"/>
                </a:lnTo>
                <a:lnTo>
                  <a:pt x="3813234" y="1689100"/>
                </a:lnTo>
                <a:lnTo>
                  <a:pt x="3833595" y="1727200"/>
                </a:lnTo>
                <a:lnTo>
                  <a:pt x="3852786" y="1765300"/>
                </a:lnTo>
                <a:lnTo>
                  <a:pt x="3870798" y="1816100"/>
                </a:lnTo>
                <a:lnTo>
                  <a:pt x="3887624" y="1854200"/>
                </a:lnTo>
                <a:lnTo>
                  <a:pt x="3903258" y="1892300"/>
                </a:lnTo>
                <a:lnTo>
                  <a:pt x="3917691" y="1943100"/>
                </a:lnTo>
                <a:lnTo>
                  <a:pt x="3930917" y="1981200"/>
                </a:lnTo>
                <a:lnTo>
                  <a:pt x="3942927" y="2019300"/>
                </a:lnTo>
                <a:lnTo>
                  <a:pt x="3953714" y="2070100"/>
                </a:lnTo>
                <a:lnTo>
                  <a:pt x="3963272" y="2108200"/>
                </a:lnTo>
                <a:lnTo>
                  <a:pt x="3971591" y="2159000"/>
                </a:lnTo>
                <a:lnTo>
                  <a:pt x="3978666" y="2197100"/>
                </a:lnTo>
                <a:lnTo>
                  <a:pt x="3984489" y="2247900"/>
                </a:lnTo>
                <a:lnTo>
                  <a:pt x="3989052" y="2286000"/>
                </a:lnTo>
                <a:lnTo>
                  <a:pt x="3992347" y="2336800"/>
                </a:lnTo>
                <a:lnTo>
                  <a:pt x="3994368" y="2374900"/>
                </a:lnTo>
                <a:lnTo>
                  <a:pt x="3995107" y="2425700"/>
                </a:lnTo>
                <a:lnTo>
                  <a:pt x="3994557" y="2463800"/>
                </a:lnTo>
                <a:lnTo>
                  <a:pt x="3992710" y="2514600"/>
                </a:lnTo>
                <a:lnTo>
                  <a:pt x="3989558" y="2552700"/>
                </a:lnTo>
                <a:lnTo>
                  <a:pt x="3985095" y="2603500"/>
                </a:lnTo>
                <a:lnTo>
                  <a:pt x="3979313" y="2654300"/>
                </a:lnTo>
                <a:lnTo>
                  <a:pt x="3972204" y="2692400"/>
                </a:lnTo>
                <a:lnTo>
                  <a:pt x="3963761" y="2743200"/>
                </a:lnTo>
                <a:lnTo>
                  <a:pt x="3953977" y="2781300"/>
                </a:lnTo>
                <a:lnTo>
                  <a:pt x="3942845" y="2832100"/>
                </a:lnTo>
                <a:lnTo>
                  <a:pt x="3930356" y="2870200"/>
                </a:lnTo>
                <a:lnTo>
                  <a:pt x="3916503" y="2921000"/>
                </a:lnTo>
                <a:lnTo>
                  <a:pt x="3901280" y="2959100"/>
                </a:lnTo>
                <a:lnTo>
                  <a:pt x="3884678" y="3009900"/>
                </a:lnTo>
                <a:lnTo>
                  <a:pt x="3866690" y="3048000"/>
                </a:lnTo>
                <a:lnTo>
                  <a:pt x="3847309" y="3086100"/>
                </a:lnTo>
                <a:lnTo>
                  <a:pt x="3826527" y="3136900"/>
                </a:lnTo>
                <a:lnTo>
                  <a:pt x="3804337" y="3175000"/>
                </a:lnTo>
                <a:lnTo>
                  <a:pt x="3780732" y="3213100"/>
                </a:lnTo>
                <a:lnTo>
                  <a:pt x="3755881" y="3263900"/>
                </a:lnTo>
                <a:lnTo>
                  <a:pt x="3729976" y="3302000"/>
                </a:lnTo>
                <a:lnTo>
                  <a:pt x="3703046" y="3340100"/>
                </a:lnTo>
                <a:lnTo>
                  <a:pt x="3675118" y="3378200"/>
                </a:lnTo>
                <a:lnTo>
                  <a:pt x="3646221" y="3416300"/>
                </a:lnTo>
                <a:lnTo>
                  <a:pt x="3616383" y="3454400"/>
                </a:lnTo>
                <a:lnTo>
                  <a:pt x="3585632" y="3479800"/>
                </a:lnTo>
                <a:lnTo>
                  <a:pt x="3553996" y="3517900"/>
                </a:lnTo>
                <a:lnTo>
                  <a:pt x="3521503" y="3556000"/>
                </a:lnTo>
                <a:lnTo>
                  <a:pt x="3488182" y="3581400"/>
                </a:lnTo>
                <a:lnTo>
                  <a:pt x="3454060" y="3606800"/>
                </a:lnTo>
                <a:lnTo>
                  <a:pt x="3419166" y="3644900"/>
                </a:lnTo>
                <a:lnTo>
                  <a:pt x="3383528" y="3670300"/>
                </a:lnTo>
                <a:lnTo>
                  <a:pt x="3347173" y="3695700"/>
                </a:lnTo>
                <a:lnTo>
                  <a:pt x="3310131" y="3721100"/>
                </a:lnTo>
                <a:lnTo>
                  <a:pt x="3272429" y="3746500"/>
                </a:lnTo>
                <a:lnTo>
                  <a:pt x="3234095" y="3771900"/>
                </a:lnTo>
                <a:lnTo>
                  <a:pt x="3155646" y="3822700"/>
                </a:lnTo>
                <a:lnTo>
                  <a:pt x="3115586" y="3835400"/>
                </a:lnTo>
                <a:lnTo>
                  <a:pt x="3075008" y="3860800"/>
                </a:lnTo>
                <a:lnTo>
                  <a:pt x="2992406" y="3886200"/>
                </a:lnTo>
                <a:lnTo>
                  <a:pt x="2950438" y="3911600"/>
                </a:lnTo>
                <a:lnTo>
                  <a:pt x="2778786" y="3962400"/>
                </a:lnTo>
                <a:lnTo>
                  <a:pt x="2735068" y="3962400"/>
                </a:lnTo>
                <a:lnTo>
                  <a:pt x="2646862" y="3987800"/>
                </a:lnTo>
                <a:lnTo>
                  <a:pt x="2557817" y="3987800"/>
                </a:lnTo>
                <a:lnTo>
                  <a:pt x="2513051" y="4000500"/>
                </a:lnTo>
                <a:lnTo>
                  <a:pt x="4259985" y="4000500"/>
                </a:lnTo>
                <a:lnTo>
                  <a:pt x="4289354" y="3962400"/>
                </a:lnTo>
                <a:lnTo>
                  <a:pt x="4318004" y="3924300"/>
                </a:lnTo>
                <a:lnTo>
                  <a:pt x="4345932" y="3898900"/>
                </a:lnTo>
                <a:lnTo>
                  <a:pt x="4373135" y="3860800"/>
                </a:lnTo>
                <a:lnTo>
                  <a:pt x="4399608" y="3822700"/>
                </a:lnTo>
                <a:lnTo>
                  <a:pt x="4425349" y="3784600"/>
                </a:lnTo>
                <a:lnTo>
                  <a:pt x="4450355" y="3746500"/>
                </a:lnTo>
                <a:lnTo>
                  <a:pt x="4474621" y="3708400"/>
                </a:lnTo>
                <a:lnTo>
                  <a:pt x="4498146" y="3670300"/>
                </a:lnTo>
                <a:lnTo>
                  <a:pt x="4520925" y="3632200"/>
                </a:lnTo>
                <a:lnTo>
                  <a:pt x="4542955" y="3594100"/>
                </a:lnTo>
                <a:lnTo>
                  <a:pt x="4564233" y="3556000"/>
                </a:lnTo>
                <a:lnTo>
                  <a:pt x="4584755" y="3517900"/>
                </a:lnTo>
                <a:lnTo>
                  <a:pt x="4604519" y="3467100"/>
                </a:lnTo>
                <a:lnTo>
                  <a:pt x="4623521" y="3429000"/>
                </a:lnTo>
                <a:lnTo>
                  <a:pt x="4641758" y="3390900"/>
                </a:lnTo>
                <a:lnTo>
                  <a:pt x="4659226" y="3352800"/>
                </a:lnTo>
                <a:lnTo>
                  <a:pt x="4675922" y="3302000"/>
                </a:lnTo>
                <a:lnTo>
                  <a:pt x="4691843" y="3263900"/>
                </a:lnTo>
                <a:lnTo>
                  <a:pt x="4706986" y="3225800"/>
                </a:lnTo>
                <a:lnTo>
                  <a:pt x="4721346" y="3175000"/>
                </a:lnTo>
                <a:lnTo>
                  <a:pt x="4734922" y="3136900"/>
                </a:lnTo>
                <a:lnTo>
                  <a:pt x="4747709" y="3098800"/>
                </a:lnTo>
                <a:lnTo>
                  <a:pt x="4759704" y="3048000"/>
                </a:lnTo>
                <a:lnTo>
                  <a:pt x="4770905" y="3009900"/>
                </a:lnTo>
                <a:lnTo>
                  <a:pt x="4781307" y="2959100"/>
                </a:lnTo>
                <a:lnTo>
                  <a:pt x="4790907" y="2921000"/>
                </a:lnTo>
                <a:lnTo>
                  <a:pt x="4799703" y="2882900"/>
                </a:lnTo>
                <a:lnTo>
                  <a:pt x="4807690" y="2832100"/>
                </a:lnTo>
                <a:lnTo>
                  <a:pt x="4814866" y="2794000"/>
                </a:lnTo>
                <a:lnTo>
                  <a:pt x="4821227" y="2743200"/>
                </a:lnTo>
                <a:lnTo>
                  <a:pt x="4826769" y="2705100"/>
                </a:lnTo>
                <a:lnTo>
                  <a:pt x="4831491" y="2654300"/>
                </a:lnTo>
                <a:lnTo>
                  <a:pt x="4835387" y="2616200"/>
                </a:lnTo>
                <a:lnTo>
                  <a:pt x="4838456" y="2565400"/>
                </a:lnTo>
                <a:lnTo>
                  <a:pt x="4840693" y="2514600"/>
                </a:lnTo>
                <a:lnTo>
                  <a:pt x="4842096" y="2476500"/>
                </a:lnTo>
                <a:lnTo>
                  <a:pt x="4842660" y="2425700"/>
                </a:lnTo>
                <a:lnTo>
                  <a:pt x="4842384" y="2387600"/>
                </a:lnTo>
                <a:lnTo>
                  <a:pt x="4841262" y="2336800"/>
                </a:lnTo>
                <a:lnTo>
                  <a:pt x="4839293" y="2298700"/>
                </a:lnTo>
                <a:lnTo>
                  <a:pt x="4836473" y="2247900"/>
                </a:lnTo>
                <a:lnTo>
                  <a:pt x="4832798" y="2209800"/>
                </a:lnTo>
                <a:lnTo>
                  <a:pt x="4828266" y="2159000"/>
                </a:lnTo>
                <a:lnTo>
                  <a:pt x="4822872" y="2108200"/>
                </a:lnTo>
                <a:lnTo>
                  <a:pt x="4816614" y="2070100"/>
                </a:lnTo>
                <a:lnTo>
                  <a:pt x="4809489" y="2019300"/>
                </a:lnTo>
                <a:lnTo>
                  <a:pt x="4801492" y="1981200"/>
                </a:lnTo>
                <a:lnTo>
                  <a:pt x="4792622" y="1930400"/>
                </a:lnTo>
                <a:lnTo>
                  <a:pt x="4782873" y="1892300"/>
                </a:lnTo>
                <a:lnTo>
                  <a:pt x="4772244" y="1841500"/>
                </a:lnTo>
                <a:lnTo>
                  <a:pt x="4760730" y="1803400"/>
                </a:lnTo>
                <a:lnTo>
                  <a:pt x="4748329" y="1752600"/>
                </a:lnTo>
                <a:lnTo>
                  <a:pt x="4735038" y="1714500"/>
                </a:lnTo>
                <a:lnTo>
                  <a:pt x="4720852" y="1663700"/>
                </a:lnTo>
                <a:lnTo>
                  <a:pt x="4705769" y="1625600"/>
                </a:lnTo>
                <a:lnTo>
                  <a:pt x="4689785" y="1574800"/>
                </a:lnTo>
                <a:lnTo>
                  <a:pt x="4672897" y="1536700"/>
                </a:lnTo>
                <a:lnTo>
                  <a:pt x="4655102" y="1485900"/>
                </a:lnTo>
                <a:lnTo>
                  <a:pt x="4636396" y="1447800"/>
                </a:lnTo>
                <a:lnTo>
                  <a:pt x="4616776" y="1409700"/>
                </a:lnTo>
                <a:lnTo>
                  <a:pt x="4596239" y="1358900"/>
                </a:lnTo>
                <a:lnTo>
                  <a:pt x="4574782" y="1320800"/>
                </a:lnTo>
                <a:lnTo>
                  <a:pt x="4552400" y="1282700"/>
                </a:lnTo>
                <a:lnTo>
                  <a:pt x="4529092" y="1231900"/>
                </a:lnTo>
                <a:lnTo>
                  <a:pt x="4504968" y="1193800"/>
                </a:lnTo>
                <a:lnTo>
                  <a:pt x="4480142" y="1155700"/>
                </a:lnTo>
                <a:lnTo>
                  <a:pt x="4454627" y="1104900"/>
                </a:lnTo>
                <a:lnTo>
                  <a:pt x="4428433" y="1066800"/>
                </a:lnTo>
                <a:lnTo>
                  <a:pt x="4401574" y="1028700"/>
                </a:lnTo>
                <a:lnTo>
                  <a:pt x="4374060" y="990600"/>
                </a:lnTo>
                <a:lnTo>
                  <a:pt x="4345905" y="952500"/>
                </a:lnTo>
                <a:lnTo>
                  <a:pt x="4317119" y="914400"/>
                </a:lnTo>
                <a:lnTo>
                  <a:pt x="4287714" y="889000"/>
                </a:lnTo>
                <a:lnTo>
                  <a:pt x="4257703" y="850900"/>
                </a:lnTo>
                <a:close/>
              </a:path>
              <a:path w="4843145" h="4838700">
                <a:moveTo>
                  <a:pt x="2917446" y="50800"/>
                </a:moveTo>
                <a:lnTo>
                  <a:pt x="1930502" y="50800"/>
                </a:lnTo>
                <a:lnTo>
                  <a:pt x="1574842" y="152400"/>
                </a:lnTo>
                <a:lnTo>
                  <a:pt x="1531058" y="177800"/>
                </a:lnTo>
                <a:lnTo>
                  <a:pt x="1444070" y="203200"/>
                </a:lnTo>
                <a:lnTo>
                  <a:pt x="1357933" y="254000"/>
                </a:lnTo>
                <a:lnTo>
                  <a:pt x="1315214" y="266700"/>
                </a:lnTo>
                <a:lnTo>
                  <a:pt x="1230534" y="317500"/>
                </a:lnTo>
                <a:lnTo>
                  <a:pt x="1147698" y="368300"/>
                </a:lnTo>
                <a:lnTo>
                  <a:pt x="1107272" y="393700"/>
                </a:lnTo>
                <a:lnTo>
                  <a:pt x="1067513" y="419100"/>
                </a:lnTo>
                <a:lnTo>
                  <a:pt x="1028423" y="444500"/>
                </a:lnTo>
                <a:lnTo>
                  <a:pt x="990006" y="469900"/>
                </a:lnTo>
                <a:lnTo>
                  <a:pt x="952266" y="495300"/>
                </a:lnTo>
                <a:lnTo>
                  <a:pt x="915205" y="533400"/>
                </a:lnTo>
                <a:lnTo>
                  <a:pt x="878826" y="558800"/>
                </a:lnTo>
                <a:lnTo>
                  <a:pt x="843133" y="584200"/>
                </a:lnTo>
                <a:lnTo>
                  <a:pt x="808130" y="622300"/>
                </a:lnTo>
                <a:lnTo>
                  <a:pt x="773820" y="647700"/>
                </a:lnTo>
                <a:lnTo>
                  <a:pt x="740205" y="685800"/>
                </a:lnTo>
                <a:lnTo>
                  <a:pt x="707290" y="711200"/>
                </a:lnTo>
                <a:lnTo>
                  <a:pt x="675077" y="749300"/>
                </a:lnTo>
                <a:lnTo>
                  <a:pt x="643570" y="774700"/>
                </a:lnTo>
                <a:lnTo>
                  <a:pt x="612772" y="812800"/>
                </a:lnTo>
                <a:lnTo>
                  <a:pt x="582687" y="850900"/>
                </a:lnTo>
                <a:lnTo>
                  <a:pt x="553317" y="889000"/>
                </a:lnTo>
                <a:lnTo>
                  <a:pt x="524667" y="914400"/>
                </a:lnTo>
                <a:lnTo>
                  <a:pt x="496739" y="952500"/>
                </a:lnTo>
                <a:lnTo>
                  <a:pt x="469536" y="990600"/>
                </a:lnTo>
                <a:lnTo>
                  <a:pt x="443062" y="1028700"/>
                </a:lnTo>
                <a:lnTo>
                  <a:pt x="417321" y="1066800"/>
                </a:lnTo>
                <a:lnTo>
                  <a:pt x="392315" y="1104900"/>
                </a:lnTo>
                <a:lnTo>
                  <a:pt x="368049" y="1143000"/>
                </a:lnTo>
                <a:lnTo>
                  <a:pt x="344524" y="1181100"/>
                </a:lnTo>
                <a:lnTo>
                  <a:pt x="321745" y="1219200"/>
                </a:lnTo>
                <a:lnTo>
                  <a:pt x="299714" y="1257300"/>
                </a:lnTo>
                <a:lnTo>
                  <a:pt x="278436" y="1295400"/>
                </a:lnTo>
                <a:lnTo>
                  <a:pt x="257913" y="1333500"/>
                </a:lnTo>
                <a:lnTo>
                  <a:pt x="238149" y="1371600"/>
                </a:lnTo>
                <a:lnTo>
                  <a:pt x="219147" y="1422400"/>
                </a:lnTo>
                <a:lnTo>
                  <a:pt x="200910" y="1460500"/>
                </a:lnTo>
                <a:lnTo>
                  <a:pt x="183441" y="1498600"/>
                </a:lnTo>
                <a:lnTo>
                  <a:pt x="166745" y="1536700"/>
                </a:lnTo>
                <a:lnTo>
                  <a:pt x="150823" y="1587500"/>
                </a:lnTo>
                <a:lnTo>
                  <a:pt x="135681" y="1625600"/>
                </a:lnTo>
                <a:lnTo>
                  <a:pt x="121320" y="1663700"/>
                </a:lnTo>
                <a:lnTo>
                  <a:pt x="107744" y="1714500"/>
                </a:lnTo>
                <a:lnTo>
                  <a:pt x="94956" y="1752600"/>
                </a:lnTo>
                <a:lnTo>
                  <a:pt x="82961" y="1803400"/>
                </a:lnTo>
                <a:lnTo>
                  <a:pt x="71760" y="1841500"/>
                </a:lnTo>
                <a:lnTo>
                  <a:pt x="61358" y="1879600"/>
                </a:lnTo>
                <a:lnTo>
                  <a:pt x="51757" y="1930400"/>
                </a:lnTo>
                <a:lnTo>
                  <a:pt x="42961" y="1968500"/>
                </a:lnTo>
                <a:lnTo>
                  <a:pt x="34973" y="2019300"/>
                </a:lnTo>
                <a:lnTo>
                  <a:pt x="27797" y="2057400"/>
                </a:lnTo>
                <a:lnTo>
                  <a:pt x="21436" y="2108200"/>
                </a:lnTo>
                <a:lnTo>
                  <a:pt x="15893" y="2146300"/>
                </a:lnTo>
                <a:lnTo>
                  <a:pt x="11171" y="2197100"/>
                </a:lnTo>
                <a:lnTo>
                  <a:pt x="7274" y="2235200"/>
                </a:lnTo>
                <a:lnTo>
                  <a:pt x="4205" y="2286000"/>
                </a:lnTo>
                <a:lnTo>
                  <a:pt x="1967" y="2324100"/>
                </a:lnTo>
                <a:lnTo>
                  <a:pt x="565" y="2374900"/>
                </a:lnTo>
                <a:lnTo>
                  <a:pt x="0" y="2413000"/>
                </a:lnTo>
                <a:lnTo>
                  <a:pt x="276" y="2463800"/>
                </a:lnTo>
                <a:lnTo>
                  <a:pt x="1397" y="2514600"/>
                </a:lnTo>
                <a:lnTo>
                  <a:pt x="3365" y="2552700"/>
                </a:lnTo>
                <a:lnTo>
                  <a:pt x="6185" y="2603500"/>
                </a:lnTo>
                <a:lnTo>
                  <a:pt x="9859" y="2641600"/>
                </a:lnTo>
                <a:lnTo>
                  <a:pt x="14391" y="2692400"/>
                </a:lnTo>
                <a:lnTo>
                  <a:pt x="19784" y="2730500"/>
                </a:lnTo>
                <a:lnTo>
                  <a:pt x="26042" y="2781300"/>
                </a:lnTo>
                <a:lnTo>
                  <a:pt x="33167" y="2819400"/>
                </a:lnTo>
                <a:lnTo>
                  <a:pt x="41163" y="2870200"/>
                </a:lnTo>
                <a:lnTo>
                  <a:pt x="50033" y="2921000"/>
                </a:lnTo>
                <a:lnTo>
                  <a:pt x="59781" y="2959100"/>
                </a:lnTo>
                <a:lnTo>
                  <a:pt x="70410" y="3009900"/>
                </a:lnTo>
                <a:lnTo>
                  <a:pt x="81923" y="3048000"/>
                </a:lnTo>
                <a:lnTo>
                  <a:pt x="94324" y="3098800"/>
                </a:lnTo>
                <a:lnTo>
                  <a:pt x="107615" y="3136900"/>
                </a:lnTo>
                <a:lnTo>
                  <a:pt x="121800" y="3187700"/>
                </a:lnTo>
                <a:lnTo>
                  <a:pt x="136883" y="3225800"/>
                </a:lnTo>
                <a:lnTo>
                  <a:pt x="152867" y="3276600"/>
                </a:lnTo>
                <a:lnTo>
                  <a:pt x="169754" y="3314700"/>
                </a:lnTo>
                <a:lnTo>
                  <a:pt x="187549" y="3352800"/>
                </a:lnTo>
                <a:lnTo>
                  <a:pt x="206254" y="3403600"/>
                </a:lnTo>
                <a:lnTo>
                  <a:pt x="225874" y="3441700"/>
                </a:lnTo>
                <a:lnTo>
                  <a:pt x="246410" y="3492500"/>
                </a:lnTo>
                <a:lnTo>
                  <a:pt x="267867" y="3530600"/>
                </a:lnTo>
                <a:lnTo>
                  <a:pt x="290248" y="3568700"/>
                </a:lnTo>
                <a:lnTo>
                  <a:pt x="313556" y="3619500"/>
                </a:lnTo>
                <a:lnTo>
                  <a:pt x="1051375" y="3200400"/>
                </a:lnTo>
                <a:lnTo>
                  <a:pt x="1027825" y="3149600"/>
                </a:lnTo>
                <a:lnTo>
                  <a:pt x="1005723" y="3111500"/>
                </a:lnTo>
                <a:lnTo>
                  <a:pt x="985070" y="3060700"/>
                </a:lnTo>
                <a:lnTo>
                  <a:pt x="965864" y="3022600"/>
                </a:lnTo>
                <a:lnTo>
                  <a:pt x="948106" y="2971800"/>
                </a:lnTo>
                <a:lnTo>
                  <a:pt x="931796" y="2933700"/>
                </a:lnTo>
                <a:lnTo>
                  <a:pt x="916933" y="2882900"/>
                </a:lnTo>
                <a:lnTo>
                  <a:pt x="903517" y="2844800"/>
                </a:lnTo>
                <a:lnTo>
                  <a:pt x="891547" y="2794000"/>
                </a:lnTo>
                <a:lnTo>
                  <a:pt x="881025" y="2743200"/>
                </a:lnTo>
                <a:lnTo>
                  <a:pt x="871949" y="2692400"/>
                </a:lnTo>
                <a:lnTo>
                  <a:pt x="864319" y="2654300"/>
                </a:lnTo>
                <a:lnTo>
                  <a:pt x="858135" y="2603500"/>
                </a:lnTo>
                <a:lnTo>
                  <a:pt x="853397" y="2552700"/>
                </a:lnTo>
                <a:lnTo>
                  <a:pt x="850105" y="2514600"/>
                </a:lnTo>
                <a:lnTo>
                  <a:pt x="848258" y="2463800"/>
                </a:lnTo>
                <a:lnTo>
                  <a:pt x="847856" y="2413000"/>
                </a:lnTo>
                <a:lnTo>
                  <a:pt x="848899" y="2362200"/>
                </a:lnTo>
                <a:lnTo>
                  <a:pt x="851387" y="2324100"/>
                </a:lnTo>
                <a:lnTo>
                  <a:pt x="855320" y="2273300"/>
                </a:lnTo>
                <a:lnTo>
                  <a:pt x="860697" y="2222500"/>
                </a:lnTo>
                <a:lnTo>
                  <a:pt x="867518" y="2171700"/>
                </a:lnTo>
                <a:lnTo>
                  <a:pt x="875783" y="2133600"/>
                </a:lnTo>
                <a:lnTo>
                  <a:pt x="885492" y="2082800"/>
                </a:lnTo>
                <a:lnTo>
                  <a:pt x="896644" y="2032000"/>
                </a:lnTo>
                <a:lnTo>
                  <a:pt x="909240" y="1993900"/>
                </a:lnTo>
                <a:lnTo>
                  <a:pt x="923279" y="1943100"/>
                </a:lnTo>
                <a:lnTo>
                  <a:pt x="938761" y="1892300"/>
                </a:lnTo>
                <a:lnTo>
                  <a:pt x="955685" y="1854200"/>
                </a:lnTo>
                <a:lnTo>
                  <a:pt x="974052" y="1803400"/>
                </a:lnTo>
                <a:lnTo>
                  <a:pt x="993862" y="1765300"/>
                </a:lnTo>
                <a:lnTo>
                  <a:pt x="1015113" y="1714500"/>
                </a:lnTo>
                <a:lnTo>
                  <a:pt x="1037806" y="1676400"/>
                </a:lnTo>
                <a:lnTo>
                  <a:pt x="1061941" y="1625600"/>
                </a:lnTo>
                <a:lnTo>
                  <a:pt x="1086792" y="1587500"/>
                </a:lnTo>
                <a:lnTo>
                  <a:pt x="1112697" y="1549400"/>
                </a:lnTo>
                <a:lnTo>
                  <a:pt x="1139627" y="1511300"/>
                </a:lnTo>
                <a:lnTo>
                  <a:pt x="1167555" y="1473200"/>
                </a:lnTo>
                <a:lnTo>
                  <a:pt x="1196452" y="1435100"/>
                </a:lnTo>
                <a:lnTo>
                  <a:pt x="1226290" y="1397000"/>
                </a:lnTo>
                <a:lnTo>
                  <a:pt x="1257041" y="1371600"/>
                </a:lnTo>
                <a:lnTo>
                  <a:pt x="1288677" y="1333500"/>
                </a:lnTo>
                <a:lnTo>
                  <a:pt x="1321169" y="1295400"/>
                </a:lnTo>
                <a:lnTo>
                  <a:pt x="1354490" y="1270000"/>
                </a:lnTo>
                <a:lnTo>
                  <a:pt x="1388612" y="1231900"/>
                </a:lnTo>
                <a:lnTo>
                  <a:pt x="1423506" y="1206500"/>
                </a:lnTo>
                <a:lnTo>
                  <a:pt x="1459144" y="1181100"/>
                </a:lnTo>
                <a:lnTo>
                  <a:pt x="1495498" y="1155700"/>
                </a:lnTo>
                <a:lnTo>
                  <a:pt x="1532540" y="1130300"/>
                </a:lnTo>
                <a:lnTo>
                  <a:pt x="1570241" y="1104900"/>
                </a:lnTo>
                <a:lnTo>
                  <a:pt x="1608575" y="1079500"/>
                </a:lnTo>
                <a:lnTo>
                  <a:pt x="1687024" y="1028700"/>
                </a:lnTo>
                <a:lnTo>
                  <a:pt x="1727083" y="1016000"/>
                </a:lnTo>
                <a:lnTo>
                  <a:pt x="1767661" y="990600"/>
                </a:lnTo>
                <a:lnTo>
                  <a:pt x="1808731" y="977900"/>
                </a:lnTo>
                <a:lnTo>
                  <a:pt x="1850263" y="952500"/>
                </a:lnTo>
                <a:lnTo>
                  <a:pt x="2063880" y="889000"/>
                </a:lnTo>
                <a:lnTo>
                  <a:pt x="2107598" y="889000"/>
                </a:lnTo>
                <a:lnTo>
                  <a:pt x="2195804" y="863600"/>
                </a:lnTo>
                <a:lnTo>
                  <a:pt x="2240235" y="863600"/>
                </a:lnTo>
                <a:lnTo>
                  <a:pt x="2284847" y="850900"/>
                </a:lnTo>
                <a:lnTo>
                  <a:pt x="4257703" y="850900"/>
                </a:lnTo>
                <a:lnTo>
                  <a:pt x="4227097" y="812800"/>
                </a:lnTo>
                <a:lnTo>
                  <a:pt x="4195908" y="774700"/>
                </a:lnTo>
                <a:lnTo>
                  <a:pt x="4164149" y="749300"/>
                </a:lnTo>
                <a:lnTo>
                  <a:pt x="4131830" y="711200"/>
                </a:lnTo>
                <a:lnTo>
                  <a:pt x="4098964" y="673100"/>
                </a:lnTo>
                <a:lnTo>
                  <a:pt x="4065562" y="647700"/>
                </a:lnTo>
                <a:lnTo>
                  <a:pt x="4031638" y="622300"/>
                </a:lnTo>
                <a:lnTo>
                  <a:pt x="3997201" y="584200"/>
                </a:lnTo>
                <a:lnTo>
                  <a:pt x="3962265" y="558800"/>
                </a:lnTo>
                <a:lnTo>
                  <a:pt x="3926841" y="533400"/>
                </a:lnTo>
                <a:lnTo>
                  <a:pt x="3890941" y="495300"/>
                </a:lnTo>
                <a:lnTo>
                  <a:pt x="3817761" y="444500"/>
                </a:lnTo>
                <a:lnTo>
                  <a:pt x="3742820" y="393700"/>
                </a:lnTo>
                <a:lnTo>
                  <a:pt x="3666213" y="342900"/>
                </a:lnTo>
                <a:lnTo>
                  <a:pt x="3627314" y="330200"/>
                </a:lnTo>
                <a:lnTo>
                  <a:pt x="3548385" y="279400"/>
                </a:lnTo>
                <a:lnTo>
                  <a:pt x="3508379" y="266700"/>
                </a:lnTo>
                <a:lnTo>
                  <a:pt x="3468028" y="241300"/>
                </a:lnTo>
                <a:lnTo>
                  <a:pt x="3427343" y="228600"/>
                </a:lnTo>
                <a:lnTo>
                  <a:pt x="3386337" y="203200"/>
                </a:lnTo>
                <a:lnTo>
                  <a:pt x="3345021" y="190500"/>
                </a:lnTo>
                <a:lnTo>
                  <a:pt x="3303408" y="165100"/>
                </a:lnTo>
                <a:lnTo>
                  <a:pt x="2917446" y="50800"/>
                </a:lnTo>
                <a:close/>
              </a:path>
              <a:path w="4843145" h="4838700">
                <a:moveTo>
                  <a:pt x="2785143" y="25400"/>
                </a:moveTo>
                <a:lnTo>
                  <a:pt x="2065560" y="25400"/>
                </a:lnTo>
                <a:lnTo>
                  <a:pt x="1975455" y="50800"/>
                </a:lnTo>
                <a:lnTo>
                  <a:pt x="2873508" y="50800"/>
                </a:lnTo>
                <a:lnTo>
                  <a:pt x="2785143" y="25400"/>
                </a:lnTo>
                <a:close/>
              </a:path>
              <a:path w="4843145" h="4838700">
                <a:moveTo>
                  <a:pt x="2651549" y="12700"/>
                </a:moveTo>
                <a:lnTo>
                  <a:pt x="2155852" y="12700"/>
                </a:lnTo>
                <a:lnTo>
                  <a:pt x="2110688" y="25400"/>
                </a:lnTo>
                <a:lnTo>
                  <a:pt x="2696204" y="25400"/>
                </a:lnTo>
                <a:lnTo>
                  <a:pt x="2651549" y="12700"/>
                </a:lnTo>
                <a:close/>
              </a:path>
              <a:path w="4843145" h="4838700">
                <a:moveTo>
                  <a:pt x="2516987" y="0"/>
                </a:moveTo>
                <a:lnTo>
                  <a:pt x="2336616" y="0"/>
                </a:lnTo>
                <a:lnTo>
                  <a:pt x="2291432" y="12700"/>
                </a:lnTo>
                <a:lnTo>
                  <a:pt x="2561929" y="12700"/>
                </a:lnTo>
                <a:lnTo>
                  <a:pt x="2516987" y="0"/>
                </a:lnTo>
                <a:close/>
              </a:path>
            </a:pathLst>
          </a:custGeom>
          <a:solidFill>
            <a:srgbClr val="2883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95418" y="4602060"/>
            <a:ext cx="802005" cy="575945"/>
          </a:xfrm>
          <a:custGeom>
            <a:avLst/>
            <a:gdLst/>
            <a:ahLst/>
            <a:cxnLst/>
            <a:rect l="l" t="t" r="r" b="b"/>
            <a:pathLst>
              <a:path w="802004" h="575945">
                <a:moveTo>
                  <a:pt x="737831" y="0"/>
                </a:moveTo>
                <a:lnTo>
                  <a:pt x="0" y="416687"/>
                </a:lnTo>
                <a:lnTo>
                  <a:pt x="23405" y="457131"/>
                </a:lnTo>
                <a:lnTo>
                  <a:pt x="47559" y="497125"/>
                </a:lnTo>
                <a:lnTo>
                  <a:pt x="72464" y="536648"/>
                </a:lnTo>
                <a:lnTo>
                  <a:pt x="98120" y="575678"/>
                </a:lnTo>
                <a:lnTo>
                  <a:pt x="801674" y="103428"/>
                </a:lnTo>
                <a:lnTo>
                  <a:pt x="784966" y="78038"/>
                </a:lnTo>
                <a:lnTo>
                  <a:pt x="768762" y="52324"/>
                </a:lnTo>
                <a:lnTo>
                  <a:pt x="753054" y="26304"/>
                </a:lnTo>
                <a:lnTo>
                  <a:pt x="737831" y="0"/>
                </a:lnTo>
                <a:close/>
              </a:path>
            </a:pathLst>
          </a:custGeom>
          <a:solidFill>
            <a:srgbClr val="E923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293534" y="4705499"/>
            <a:ext cx="1217295" cy="1214120"/>
          </a:xfrm>
          <a:custGeom>
            <a:avLst/>
            <a:gdLst/>
            <a:ahLst/>
            <a:cxnLst/>
            <a:rect l="l" t="t" r="r" b="b"/>
            <a:pathLst>
              <a:path w="1217295" h="1214120">
                <a:moveTo>
                  <a:pt x="703554" y="0"/>
                </a:moveTo>
                <a:lnTo>
                  <a:pt x="0" y="472236"/>
                </a:lnTo>
                <a:lnTo>
                  <a:pt x="28231" y="513348"/>
                </a:lnTo>
                <a:lnTo>
                  <a:pt x="57272" y="553827"/>
                </a:lnTo>
                <a:lnTo>
                  <a:pt x="87111" y="593661"/>
                </a:lnTo>
                <a:lnTo>
                  <a:pt x="117735" y="632841"/>
                </a:lnTo>
                <a:lnTo>
                  <a:pt x="149134" y="671355"/>
                </a:lnTo>
                <a:lnTo>
                  <a:pt x="181297" y="709193"/>
                </a:lnTo>
                <a:lnTo>
                  <a:pt x="214211" y="746344"/>
                </a:lnTo>
                <a:lnTo>
                  <a:pt x="247865" y="782798"/>
                </a:lnTo>
                <a:lnTo>
                  <a:pt x="282248" y="818542"/>
                </a:lnTo>
                <a:lnTo>
                  <a:pt x="317349" y="853568"/>
                </a:lnTo>
                <a:lnTo>
                  <a:pt x="353155" y="887864"/>
                </a:lnTo>
                <a:lnTo>
                  <a:pt x="389655" y="921420"/>
                </a:lnTo>
                <a:lnTo>
                  <a:pt x="426838" y="954224"/>
                </a:lnTo>
                <a:lnTo>
                  <a:pt x="464693" y="986267"/>
                </a:lnTo>
                <a:lnTo>
                  <a:pt x="503207" y="1017537"/>
                </a:lnTo>
                <a:lnTo>
                  <a:pt x="542370" y="1048023"/>
                </a:lnTo>
                <a:lnTo>
                  <a:pt x="582170" y="1077715"/>
                </a:lnTo>
                <a:lnTo>
                  <a:pt x="622595" y="1106603"/>
                </a:lnTo>
                <a:lnTo>
                  <a:pt x="663634" y="1134675"/>
                </a:lnTo>
                <a:lnTo>
                  <a:pt x="705276" y="1161921"/>
                </a:lnTo>
                <a:lnTo>
                  <a:pt x="747508" y="1188330"/>
                </a:lnTo>
                <a:lnTo>
                  <a:pt x="790321" y="1213891"/>
                </a:lnTo>
                <a:lnTo>
                  <a:pt x="1217206" y="481914"/>
                </a:lnTo>
                <a:lnTo>
                  <a:pt x="1173645" y="455557"/>
                </a:lnTo>
                <a:lnTo>
                  <a:pt x="1131026" y="427851"/>
                </a:lnTo>
                <a:lnTo>
                  <a:pt x="1089378" y="398825"/>
                </a:lnTo>
                <a:lnTo>
                  <a:pt x="1048729" y="368504"/>
                </a:lnTo>
                <a:lnTo>
                  <a:pt x="1009108" y="336915"/>
                </a:lnTo>
                <a:lnTo>
                  <a:pt x="970545" y="304085"/>
                </a:lnTo>
                <a:lnTo>
                  <a:pt x="933067" y="270041"/>
                </a:lnTo>
                <a:lnTo>
                  <a:pt x="896704" y="234810"/>
                </a:lnTo>
                <a:lnTo>
                  <a:pt x="861485" y="198419"/>
                </a:lnTo>
                <a:lnTo>
                  <a:pt x="827438" y="160895"/>
                </a:lnTo>
                <a:lnTo>
                  <a:pt x="794593" y="122264"/>
                </a:lnTo>
                <a:lnTo>
                  <a:pt x="762978" y="82553"/>
                </a:lnTo>
                <a:lnTo>
                  <a:pt x="732622" y="41789"/>
                </a:lnTo>
                <a:lnTo>
                  <a:pt x="703554" y="0"/>
                </a:lnTo>
                <a:close/>
              </a:path>
            </a:pathLst>
          </a:custGeom>
          <a:solidFill>
            <a:srgbClr val="82C2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902181" y="2549680"/>
            <a:ext cx="2550139" cy="234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Доходы</a:t>
            </a:r>
          </a:p>
          <a:p>
            <a:pPr algn="ctr"/>
            <a:r>
              <a:rPr lang="ru-RU" sz="2400" dirty="0" smtClean="0"/>
              <a:t>от граждан </a:t>
            </a:r>
          </a:p>
          <a:p>
            <a:pPr algn="ctr"/>
            <a:r>
              <a:rPr lang="ru-RU" sz="2400" dirty="0" smtClean="0"/>
              <a:t>на 2021 год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238 319</a:t>
            </a:r>
          </a:p>
          <a:p>
            <a:pPr algn="ctr"/>
            <a:r>
              <a:rPr lang="ru-RU" sz="2000" dirty="0" smtClean="0"/>
              <a:t>(тыс.руб.)</a:t>
            </a:r>
            <a:endParaRPr lang="ru-RU" sz="2000" dirty="0"/>
          </a:p>
        </p:txBody>
      </p:sp>
      <p:pic>
        <p:nvPicPr>
          <p:cNvPr id="1037" name="Picture 13" descr="https://im0-tub-ru.yandex.net/i?id=ef788231aa4436d9bcea5ad8414917eb&amp;ref=rim&amp;n=33&amp;w=200&amp;h=15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3000" y1="13333" x2="53000" y2="13333"/>
                        <a14:foregroundMark x1="55500" y1="11333" x2="55500" y2="11333"/>
                        <a14:foregroundMark x1="50000" y1="14667" x2="50000" y2="14667"/>
                      </a14:backgroundRemoval>
                    </a14:imgEffect>
                    <a14:imgEffect>
                      <a14:brightnessContrast bright="1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60848"/>
            <a:ext cx="1944216" cy="145816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media.istockphoto.com/photos/money-bags-picture-id181128264?k=6&amp;m=181128264&amp;s=170667a&amp;w=0&amp;h=il8O3fLJ6m49V-_O9f7ghRHay-Rt3MAMWG7IpPCuQ6o=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30" l="924" r="100000"/>
                    </a14:imgEffect>
                    <a14:imgEffect>
                      <a14:brightnessContrast bright="5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6817" y="2060848"/>
            <a:ext cx="1800200" cy="145816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 smtClean="0"/>
              <a:t>Динамика и структура расходов бюджета округа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.)</a:t>
            </a:r>
            <a:endParaRPr lang="ru-RU" sz="2000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6354979"/>
              </p:ext>
            </p:extLst>
          </p:nvPr>
        </p:nvGraphicFramePr>
        <p:xfrm>
          <a:off x="251520" y="476672"/>
          <a:ext cx="30243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3667350"/>
              </p:ext>
            </p:extLst>
          </p:nvPr>
        </p:nvGraphicFramePr>
        <p:xfrm>
          <a:off x="3059832" y="1000107"/>
          <a:ext cx="5941323" cy="4865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7154"/>
                <a:gridCol w="896595"/>
                <a:gridCol w="855085"/>
                <a:gridCol w="855085"/>
                <a:gridCol w="855085"/>
                <a:gridCol w="852319"/>
              </a:tblGrid>
              <a:tr h="1942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 год (отчет)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(оценка)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год 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плановый период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73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397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443,4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487,6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386,7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</a:tr>
              <a:tr h="358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44,5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</a:tr>
              <a:tr h="358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</a:tr>
              <a:tr h="303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235,3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</a:tr>
              <a:tr h="455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242,9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</a:tr>
              <a:tr h="268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</a:tr>
              <a:tr h="606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379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27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расходов: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764,7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1030,3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875,5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791,3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816,3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2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источникам финансирования </a:t>
            </a:r>
            <a:r>
              <a:rPr lang="ru-RU" sz="1800" dirty="0"/>
              <a:t>(в </a:t>
            </a:r>
            <a:r>
              <a:rPr lang="ru-RU" sz="1800" dirty="0" smtClean="0"/>
              <a:t>млн.р</a:t>
            </a:r>
            <a:r>
              <a:rPr lang="ru-RU" sz="1800" dirty="0" smtClean="0"/>
              <a:t>ублей</a:t>
            </a:r>
            <a:r>
              <a:rPr lang="ru-RU" sz="1800" dirty="0" smtClean="0"/>
              <a:t>)</a:t>
            </a:r>
            <a:endParaRPr lang="ru-RU" sz="2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6367451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71748" y="1946354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1 030,3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64287" y="2348880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877,5,5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04248" y="2852936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791,3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44526" y="3284984"/>
            <a:ext cx="119988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816,3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7908" y="1484784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764,7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4936107"/>
              </p:ext>
            </p:extLst>
          </p:nvPr>
        </p:nvGraphicFramePr>
        <p:xfrm>
          <a:off x="395536" y="4077072"/>
          <a:ext cx="8352928" cy="20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3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7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Собственные средства (налоговые и неналоговые доходы, нецелевые дотации)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областного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федерального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целевые средства (средства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Особой экономической зоны (ОЭЗ), </a:t>
                      </a:r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877,5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7331726"/>
              </p:ext>
            </p:extLst>
          </p:nvPr>
        </p:nvGraphicFramePr>
        <p:xfrm>
          <a:off x="1187625" y="3789040"/>
          <a:ext cx="6448532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/>
              <a:t>Структура </a:t>
            </a:r>
            <a:r>
              <a:rPr lang="ru-RU" sz="1800" dirty="0" smtClean="0"/>
              <a:t>расходов бюджета </a:t>
            </a:r>
            <a:r>
              <a:rPr lang="ru-RU" sz="1800" dirty="0"/>
              <a:t>округа </a:t>
            </a:r>
            <a:r>
              <a:rPr lang="ru-RU" sz="1800" dirty="0" smtClean="0"/>
              <a:t>по отраслям </a:t>
            </a:r>
            <a:r>
              <a:rPr lang="ru-RU" sz="1400" dirty="0" smtClean="0"/>
              <a:t>на</a:t>
            </a:r>
            <a:r>
              <a:rPr lang="ru-RU" sz="1750" dirty="0" smtClean="0"/>
              <a:t> </a:t>
            </a:r>
            <a:r>
              <a:rPr lang="ru-RU" sz="1750" dirty="0"/>
              <a:t>2021 </a:t>
            </a:r>
            <a:r>
              <a:rPr lang="ru-RU" sz="1400" dirty="0"/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8970791"/>
              </p:ext>
            </p:extLst>
          </p:nvPr>
        </p:nvGraphicFramePr>
        <p:xfrm>
          <a:off x="323528" y="90872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1519" y="836712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887,5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</a:t>
            </a:r>
            <a:r>
              <a:rPr lang="ru-RU" sz="2400" dirty="0" smtClean="0"/>
              <a:t>бюджета округа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социально-культурную сферу в </a:t>
            </a:r>
            <a:r>
              <a:rPr lang="ru-RU" sz="2400" dirty="0" smtClean="0"/>
              <a:t>2021 </a:t>
            </a:r>
            <a:r>
              <a:rPr lang="ru-RU" sz="2400" dirty="0"/>
              <a:t>году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0260119"/>
              </p:ext>
            </p:extLst>
          </p:nvPr>
        </p:nvGraphicFramePr>
        <p:xfrm>
          <a:off x="1691680" y="1268760"/>
          <a:ext cx="56886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5877272"/>
            <a:ext cx="820891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r>
              <a:rPr lang="ru-RU" sz="21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округа является </a:t>
            </a:r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направленным</a:t>
            </a:r>
          </a:p>
        </p:txBody>
      </p:sp>
      <p:pic>
        <p:nvPicPr>
          <p:cNvPr id="13" name="Рисунок 12" descr="https://ds05.infourok.ru/uploads/ex/0f06/0009fa15-7fecd3ec/hello_html_5938747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89" y="1308037"/>
            <a:ext cx="1584176" cy="158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www.lkpt.ru/images/vospit/_(1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74" y="2894927"/>
            <a:ext cx="1294806" cy="122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nruza.ru/upload/page/396/42396_picture_1020c8b5e4db3bb039458ea2eb844a2641b7982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6" t="8689" r="8000" b="7914"/>
          <a:stretch/>
        </p:blipFill>
        <p:spPr bwMode="auto">
          <a:xfrm>
            <a:off x="7269161" y="2866693"/>
            <a:ext cx="1526626" cy="121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pro.culture.ru/uploads/43bbc9e221d0deeda0a19cbada03ded6_w720_h540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397" y="1315266"/>
            <a:ext cx="1386037" cy="11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0-tub-ru.yandex.net/i?id=2f6bfdd1e3ce2ec35408380fcd49ea38&amp;ref=rim&amp;n=33&amp;w=200&amp;h=150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15500" y1="29333" x2="15500" y2="29333"/>
                        <a14:foregroundMark x1="9500" y1="32667" x2="9500" y2="32667"/>
                        <a14:foregroundMark x1="12000" y1="30667" x2="12000" y2="30667"/>
                        <a14:foregroundMark x1="27000" y1="40000" x2="27000" y2="40000"/>
                        <a14:foregroundMark x1="48500" y1="22000" x2="48500" y2="22000"/>
                        <a14:foregroundMark x1="49000" y1="10667" x2="49000" y2="10667"/>
                        <a14:foregroundMark x1="45000" y1="16667" x2="45000" y2="16667"/>
                        <a14:foregroundMark x1="10000" y1="31333" x2="10000" y2="31333"/>
                        <a14:foregroundMark x1="13000" y1="29333" x2="13000" y2="29333"/>
                        <a14:foregroundMark x1="10500" y1="30000" x2="10500" y2="30000"/>
                        <a14:foregroundMark x1="12000" y1="29333" x2="12000" y2="29333"/>
                        <a14:foregroundMark x1="29000" y1="33333" x2="29000" y2="33333"/>
                        <a14:foregroundMark x1="25500" y1="34667" x2="25500" y2="34667"/>
                      </a14:backgroundRemoval>
                    </a14:imgEffect>
                    <a14:imgEffect>
                      <a14:saturation sat="101000"/>
                    </a14:imgEffect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913834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thumbs.dreamstime.com/b/3d-person-helping-old-man-2768615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9009" y1="93694" x2="9009" y2="93694"/>
                        <a14:foregroundMark x1="33634" y1="94294" x2="33634" y2="94294"/>
                        <a14:foregroundMark x1="77778" y1="96396" x2="77778" y2="96396"/>
                        <a14:foregroundMark x1="71772" y1="82282" x2="71772" y2="82282"/>
                        <a14:foregroundMark x1="93694" y1="93093" x2="93694" y2="93093"/>
                      </a14:backgroundRemoval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445811" cy="14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ведомствам (ГРБС) </a:t>
            </a:r>
            <a:r>
              <a:rPr lang="ru-RU" sz="1800" dirty="0" smtClean="0"/>
              <a:t>(в </a:t>
            </a:r>
            <a:r>
              <a:rPr lang="ru-RU" sz="1800" dirty="0" err="1"/>
              <a:t>млн.р</a:t>
            </a:r>
            <a:r>
              <a:rPr lang="ru-RU" sz="1800" dirty="0"/>
              <a:t>.)</a:t>
            </a:r>
            <a:endParaRPr lang="ru-RU" sz="2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9002608"/>
              </p:ext>
            </p:extLst>
          </p:nvPr>
        </p:nvGraphicFramePr>
        <p:xfrm>
          <a:off x="107504" y="1196752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212268" y="1844824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1030,3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2348880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877,5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13918" y="2715844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791,3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77015" y="3212976"/>
            <a:ext cx="119988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816,3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76256" y="1412776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764,7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5417770"/>
              </p:ext>
            </p:extLst>
          </p:nvPr>
        </p:nvGraphicFramePr>
        <p:xfrm>
          <a:off x="395536" y="4128838"/>
          <a:ext cx="8352930" cy="2016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/>
                <a:gridCol w="1080120"/>
                <a:gridCol w="792088"/>
                <a:gridCol w="730907"/>
                <a:gridCol w="853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9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Администрация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Собрание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представителей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финансам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управлению муниципальным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имуществом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образования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Управление по делам молодежи и спорту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Условно утверждённые расходы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Управление жилищного коммунального хозяйства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159,6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365,2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102,6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51,2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168,3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22,2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78,1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410,4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107,7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235,2</a:t>
                      </a:r>
                      <a:endParaRPr lang="ru-RU" sz="11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1030,3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791,3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816,3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490028"/>
              </p:ext>
            </p:extLst>
          </p:nvPr>
        </p:nvGraphicFramePr>
        <p:xfrm>
          <a:off x="827584" y="3789040"/>
          <a:ext cx="7272808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/>
                <a:gridCol w="792088"/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/>
                <a:gridCol w="1008112"/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11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Программно-целевой </a:t>
            </a:r>
            <a:r>
              <a:rPr lang="ru-RU" sz="2000" dirty="0" smtClean="0"/>
              <a:t>метод </a:t>
            </a:r>
            <a:r>
              <a:rPr lang="ru-RU" sz="2100" dirty="0" smtClean="0"/>
              <a:t>планирования </a:t>
            </a:r>
            <a:r>
              <a:rPr lang="ru-RU" sz="2000" dirty="0" smtClean="0"/>
              <a:t>бюджета</a:t>
            </a:r>
            <a:endParaRPr 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645024"/>
            <a:ext cx="8352928" cy="1800200"/>
          </a:xfrm>
        </p:spPr>
        <p:txBody>
          <a:bodyPr numCol="1">
            <a:normAutofit/>
          </a:bodyPr>
          <a:lstStyle/>
          <a:p>
            <a:pPr marL="0" indent="360363" algn="just">
              <a:buNone/>
            </a:pPr>
            <a:r>
              <a:rPr lang="ru-RU" sz="1050" dirty="0" smtClean="0"/>
              <a:t>Планирование – это то, с чего начинается любой проект. Наиболее </a:t>
            </a:r>
            <a:r>
              <a:rPr lang="ru-RU" sz="1050" b="1" dirty="0" smtClean="0"/>
              <a:t>прогрессивным</a:t>
            </a:r>
            <a:r>
              <a:rPr lang="ru-RU" sz="1050" dirty="0" smtClean="0"/>
              <a:t> методом планирования бюджета признан </a:t>
            </a:r>
            <a:r>
              <a:rPr lang="ru-RU" sz="1050" b="1" dirty="0" smtClean="0">
                <a:solidFill>
                  <a:srgbClr val="C00000"/>
                </a:solidFill>
              </a:rPr>
              <a:t>программно-целевой метод</a:t>
            </a:r>
            <a:r>
              <a:rPr lang="ru-RU" sz="1050" dirty="0" smtClean="0"/>
              <a:t>, при котором решение социально-экономических проблем возможно максимально целенаправленно и эффективно. </a:t>
            </a:r>
            <a:r>
              <a:rPr lang="ru-RU" sz="1050" dirty="0" smtClean="0">
                <a:cs typeface="Times New Roman" pitchFamily="18" charset="0"/>
              </a:rPr>
              <a:t>Основным </a:t>
            </a:r>
            <a:r>
              <a:rPr lang="ru-RU" sz="1050" b="1" dirty="0" smtClean="0">
                <a:cs typeface="Times New Roman" pitchFamily="18" charset="0"/>
              </a:rPr>
              <a:t>инструментом</a:t>
            </a:r>
            <a:r>
              <a:rPr lang="ru-RU" sz="1050" dirty="0" smtClean="0">
                <a:cs typeface="Times New Roman" pitchFamily="18" charset="0"/>
              </a:rPr>
              <a:t> </a:t>
            </a:r>
            <a:r>
              <a:rPr lang="ru-RU" sz="1050" b="1" dirty="0" smtClean="0">
                <a:cs typeface="Times New Roman" pitchFamily="18" charset="0"/>
              </a:rPr>
              <a:t>муниципального управления </a:t>
            </a:r>
            <a:r>
              <a:rPr lang="ru-RU" sz="1050" dirty="0" smtClean="0">
                <a:cs typeface="Times New Roman" pitchFamily="18" charset="0"/>
              </a:rPr>
              <a:t>при таком методе планирования являются </a:t>
            </a:r>
            <a:r>
              <a:rPr lang="ru-RU" sz="1050" b="1" dirty="0" smtClean="0">
                <a:solidFill>
                  <a:srgbClr val="C00000"/>
                </a:solidFill>
                <a:cs typeface="Times New Roman" pitchFamily="18" charset="0"/>
              </a:rPr>
              <a:t>муниципальные программы</a:t>
            </a:r>
            <a:r>
              <a:rPr lang="ru-RU" sz="1050" dirty="0" smtClean="0">
                <a:cs typeface="Times New Roman" pitchFamily="18" charset="0"/>
              </a:rPr>
              <a:t>, обеспечивающие  постановку </a:t>
            </a:r>
            <a:r>
              <a:rPr lang="ru-RU" sz="1050" b="1" dirty="0" smtClean="0">
                <a:cs typeface="Times New Roman" pitchFamily="18" charset="0"/>
              </a:rPr>
              <a:t>целей</a:t>
            </a:r>
            <a:r>
              <a:rPr lang="ru-RU" sz="1050" dirty="0" smtClean="0">
                <a:cs typeface="Times New Roman" pitchFamily="18" charset="0"/>
              </a:rPr>
              <a:t>, выработку </a:t>
            </a:r>
            <a:r>
              <a:rPr lang="ru-RU" sz="1050" b="1" dirty="0" smtClean="0">
                <a:cs typeface="Times New Roman" pitchFamily="18" charset="0"/>
              </a:rPr>
              <a:t>задач</a:t>
            </a:r>
            <a:r>
              <a:rPr lang="ru-RU" sz="1050" dirty="0" smtClean="0">
                <a:cs typeface="Times New Roman" pitchFamily="18" charset="0"/>
              </a:rPr>
              <a:t> по их решению, подбор методов и </a:t>
            </a:r>
            <a:r>
              <a:rPr lang="ru-RU" sz="1050" b="1" dirty="0" smtClean="0">
                <a:cs typeface="Times New Roman" pitchFamily="18" charset="0"/>
              </a:rPr>
              <a:t>мероприятий</a:t>
            </a:r>
            <a:r>
              <a:rPr lang="ru-RU" sz="1050" dirty="0" smtClean="0">
                <a:cs typeface="Times New Roman" pitchFamily="18" charset="0"/>
              </a:rPr>
              <a:t>, позволяющих достичь заданного результата в определенный промежуток времени с заданными и рассчитанными ресурсами.</a:t>
            </a:r>
            <a:r>
              <a:rPr lang="ru-RU" sz="1050" dirty="0" smtClean="0"/>
              <a:t> Основная </a:t>
            </a:r>
            <a:r>
              <a:rPr lang="ru-RU" sz="1050" b="1" dirty="0" smtClean="0"/>
              <a:t>цель</a:t>
            </a:r>
            <a:r>
              <a:rPr lang="ru-RU" sz="1050" dirty="0" smtClean="0"/>
              <a:t> программного бюджета – </a:t>
            </a:r>
            <a:r>
              <a:rPr lang="ru-RU" sz="1050" b="1" dirty="0" smtClean="0">
                <a:solidFill>
                  <a:srgbClr val="C00000"/>
                </a:solidFill>
              </a:rPr>
              <a:t>повышение результативности бюджетных расходов</a:t>
            </a:r>
            <a:r>
              <a:rPr lang="ru-RU" sz="1050" dirty="0" smtClean="0"/>
              <a:t>. Значение показателей программы сигнализирует о плохом или хорошем результате,  необходимости принятия новых решений. Программный бюджет позволяет обеспечить повышение прозрачности и понятности бюджетных расходов не только для специалистов, но и для широкого круга лиц. </a:t>
            </a:r>
            <a:endParaRPr lang="ru-RU" sz="1050" b="1" dirty="0" smtClean="0"/>
          </a:p>
          <a:p>
            <a:pPr marL="0" indent="360363">
              <a:buNone/>
            </a:pPr>
            <a:endParaRPr lang="ru-RU" sz="105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228635679"/>
              </p:ext>
            </p:extLst>
          </p:nvPr>
        </p:nvGraphicFramePr>
        <p:xfrm>
          <a:off x="626182" y="5373216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446162" y="836712"/>
            <a:ext cx="8352928" cy="504056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1050" dirty="0"/>
              <a:t>В целях повышения эффективности и результативности бюджетных расходов </a:t>
            </a:r>
            <a:r>
              <a:rPr lang="ru-RU" sz="1050" dirty="0" smtClean="0"/>
              <a:t>бюджет округа </a:t>
            </a:r>
            <a:r>
              <a:rPr lang="ru-RU" sz="1050" b="1" dirty="0" smtClean="0"/>
              <a:t>с 2020 года </a:t>
            </a:r>
            <a:r>
              <a:rPr lang="ru-RU" sz="1050" dirty="0" smtClean="0"/>
              <a:t>формируется </a:t>
            </a:r>
            <a:r>
              <a:rPr lang="ru-RU" sz="1050" dirty="0"/>
              <a:t>через </a:t>
            </a:r>
            <a:r>
              <a:rPr lang="ru-RU" sz="1050" dirty="0" smtClean="0"/>
              <a:t>реализацию </a:t>
            </a:r>
            <a:r>
              <a:rPr lang="ru-RU" sz="1050" b="1" dirty="0" smtClean="0"/>
              <a:t>28-ти </a:t>
            </a:r>
            <a:r>
              <a:rPr lang="ru-RU" sz="1050" b="1" dirty="0"/>
              <a:t>муниципальных программ </a:t>
            </a:r>
            <a:r>
              <a:rPr lang="ru-RU" sz="1050" dirty="0" smtClean="0"/>
              <a:t>Сусуманского городского округа.</a:t>
            </a:r>
          </a:p>
          <a:p>
            <a:pPr marL="0" indent="360363">
              <a:buFont typeface="Wingdings 2"/>
              <a:buNone/>
            </a:pPr>
            <a:endParaRPr lang="ru-RU" sz="105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162" y="1363560"/>
            <a:ext cx="7572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6525" eaLnBrk="0" fontAlgn="base" hangingPunct="0">
              <a:spcBef>
                <a:spcPct val="20000"/>
              </a:spcBef>
              <a:spcAft>
                <a:spcPct val="0"/>
              </a:spcAft>
              <a:buSzPct val="65000"/>
            </a:pPr>
            <a:r>
              <a:rPr lang="ru-RU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Зачем формировать и исполнять бюджет по программам?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46162" y="1927374"/>
            <a:ext cx="1469944" cy="1438275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40374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40373" y="17781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618969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332046" y="1859106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332046" y="2430610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2</a:t>
            </a:r>
            <a:endParaRPr lang="ru-RU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2332046" y="3002114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0374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440374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332442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5332442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618969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618969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1916106" y="2073419"/>
            <a:ext cx="420699" cy="279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916107" y="2646511"/>
            <a:ext cx="41594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1916106" y="2935436"/>
            <a:ext cx="415939" cy="338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04655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4975252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83250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404655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4046558" y="3287866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975252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75252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5832508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583250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6761202" y="1787668"/>
            <a:ext cx="357190" cy="1843094"/>
          </a:xfrm>
          <a:prstGeom prst="rightBrace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7118392" y="2287734"/>
            <a:ext cx="1558064" cy="914400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эффектив-ности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https://avatars.mds.yandex.net/get-zen_doc/1668923/pub_5d4aaed9f8a62300adb36622_5d4ab2bfcfcc8600ad9534fa/scale_120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7" t="3153" r="31614"/>
          <a:stretch/>
        </p:blipFill>
        <p:spPr bwMode="auto">
          <a:xfrm>
            <a:off x="7668344" y="1196752"/>
            <a:ext cx="1023420" cy="1076624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xmlns="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тыс.р.)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642027"/>
              </p:ext>
            </p:extLst>
          </p:nvPr>
        </p:nvGraphicFramePr>
        <p:xfrm>
          <a:off x="500034" y="1087667"/>
          <a:ext cx="8168857" cy="5325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3783952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(оценка)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Плановый период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2022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2023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водохозяйственного комплекса Сусуманского городского округа на 2020-2023 год"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1 991,0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5 053,0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"Безопасность образовательного процесса в образовательных учреждениях Сусуманского городского округа  на 2020-2023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1 277,9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1 413,7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1 512,8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1 512,8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"Патриотическое воспитание  жителей Сусуманского городского округа  на 2020-2023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1 735,4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610,5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610,5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610,5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1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"Содействие в расселении граждан, проживающих в населенных пунктах, расположенных на территории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34 294,4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24 471,9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"Одарённые дети 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423,8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423,8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423,8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423,8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423,8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культуры в Сусуманском городском округе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1 954,7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1 635,1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2 001,6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2 001,6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2 001,6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"Обеспечение жильем молодых семей  в Сусуманском городском округе 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718,2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1 701,1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1 203,7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1 184,9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малого и среднего предпринимательства в Сусуманском городском округе 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588,9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"Формирование современной городской среды муниципального образования "Сусуманский городской округ" на 2018- 2024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2 751,1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"Лето-детям 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8 448,7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4 587,7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8 625,4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8 625,4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8 625,4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молодежной политики в Сусуманском городском округе  на 2020-2023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торговли  на территории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"Пожарная безопасность в Сусуманском городском округе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3 010,4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2 881,5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3 371,8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3 371,8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3 371,8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sz="900" dirty="0">
                        <a:solidFill>
                          <a:srgbClr val="231F2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образования в Сусуманском городском округе 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223 813,9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243 160,7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324 933,5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236 289,4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248 080,0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"Развитие физической культуры и спорта в Сусуманском городском округе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1 237,9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1 544,3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1 237,9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1 575,6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1 575,6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"Защита населения и территории от чрезвычайных ситуаций природного и техногенного характера на территории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343,9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я бюджет\images (3).jpg"/>
          <p:cNvPicPr>
            <a:picLocks noChangeAspect="1" noChangeArrowheads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285720" y="1500174"/>
            <a:ext cx="4036750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Что такое «Бюджет для граждан»?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36" y="1000108"/>
            <a:ext cx="5976664" cy="52680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dirty="0" smtClean="0"/>
              <a:t>«Бюджет для граждан» - информационный сборник, который познакомит население округа с основными положениями главного финансового документа – решением о бюджете Сусуманского городского округа на 2021 год и плановый период 2022 и 2023 годов, созданный специально для того, чтобы каждый житель Сусуманского городского округа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marL="0" indent="0" algn="ctr">
              <a:buNone/>
            </a:pPr>
            <a:endParaRPr lang="ru-RU" sz="2900" dirty="0" smtClean="0"/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Открытость бюджета – важнейший фактор успешного стратегического развития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округа. </a:t>
            </a:r>
          </a:p>
          <a:p>
            <a:pPr marL="0" indent="0" algn="ctr">
              <a:buNone/>
            </a:pPr>
            <a:endParaRPr lang="ru-RU" sz="29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«Бюджет для граждан» - это площадка для конструктивного профессионального диалога между органами </a:t>
            </a:r>
            <a:r>
              <a:rPr lang="ru-RU" sz="2900" b="1" dirty="0" smtClean="0">
                <a:solidFill>
                  <a:schemeClr val="accent1"/>
                </a:solidFill>
              </a:rPr>
              <a:t>местного самоуправления и </a:t>
            </a:r>
            <a:r>
              <a:rPr lang="ru-RU" sz="2900" b="1" dirty="0">
                <a:solidFill>
                  <a:schemeClr val="accent1"/>
                </a:solidFill>
              </a:rPr>
              <a:t>населением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 по </a:t>
            </a:r>
            <a:r>
              <a:rPr lang="ru-RU" sz="2900" b="1" dirty="0">
                <a:solidFill>
                  <a:schemeClr val="accent1"/>
                </a:solidFill>
              </a:rPr>
              <a:t>вопросам управления общественными финансами.</a:t>
            </a:r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 smtClean="0"/>
              <a:t>Бюджетный документ представлен в упрощенной версии, которая </a:t>
            </a:r>
            <a:r>
              <a:rPr lang="ru-RU" sz="2300" dirty="0"/>
              <a:t>использует доступные для обычных граждан </a:t>
            </a:r>
            <a:r>
              <a:rPr lang="ru-RU" sz="2300" dirty="0" smtClean="0"/>
              <a:t>форматы. </a:t>
            </a:r>
          </a:p>
          <a:p>
            <a:pPr marL="0" indent="0" algn="ctr">
              <a:buNone/>
            </a:pPr>
            <a:r>
              <a:rPr lang="ru-RU" sz="2300" dirty="0" smtClean="0"/>
              <a:t>Содержит </a:t>
            </a:r>
            <a:r>
              <a:rPr lang="ru-RU" sz="2300" dirty="0"/>
              <a:t>информационно-аналитический материал, доступный для широкого круга неподготовленных пользователей</a:t>
            </a:r>
            <a:r>
              <a:rPr lang="ru-RU" sz="2300" dirty="0" smtClean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5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тыс.р.)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9453226"/>
              </p:ext>
            </p:extLst>
          </p:nvPr>
        </p:nvGraphicFramePr>
        <p:xfrm>
          <a:off x="571472" y="1000108"/>
          <a:ext cx="8208910" cy="4973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1"/>
                <a:gridCol w="3750288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(оценка)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Плановый период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2022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2023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"Управление муниципальным имуществом Сусуманского городского округа на 2018-2021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880,0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4 153,7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3 768,1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Муниципальная  программа  "Здоровье обучающихся и воспитанников в Сусуманском городском округе 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4 095,7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8 426,7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11 858,2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11 990,3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11 740,7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"Финансовая поддержка организациям коммунального комплекса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700,0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115 300,0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2 700,0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2 700,0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2 700,0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"Повышение безопасности дорожного движения на территории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1 822,1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 "Содействие развитию институтов гражданского общества, укреплению единства российской нации и гармонизации межнациональных отношений в Сусуманском городском округе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124,9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116,2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149,7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149,7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149,7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"Комплексное развитие систем коммунальной инфраструктуры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20 181,0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48 871,7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"Развитие муниципальной службы в муниципальном образовании  "Сусуманский городской округ" на 2020- 2023 годы"</a:t>
                      </a:r>
                    </a:p>
                  </a:txBody>
                  <a:tcPr marL="9525" marR="9525" marT="9525" marB="0" anchor="b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115,3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"Содержание автомобильных дорог общего пользования местного значения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4 316,6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4 944,8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4 316,6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4 316,6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4 316,6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"Благоустройство Сусуманского городского округа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"Развитие системы обращения с отходами производства и потребления на территории муниципального образования Сусуманский городской округ на 2020 -2023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576,2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"Управление муниципальным имуществом Сусуманского городского округа на 2018-2021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880,0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4 153,7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3 768,1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Муниципальная  программа  "Здоровье обучающихся и воспитанников в Сусуманском городском округе  на 2020- 2023 годы"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4 095,7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8 426,7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11 858,2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 pitchFamily="34" charset="0"/>
                          <a:cs typeface="Arial" pitchFamily="34" charset="0"/>
                        </a:rPr>
                        <a:t>11 990,3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11 740,7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69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 в рамках муниципальных программ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310307,7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466843,9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377109,0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282474,5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290229,6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1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Кроме того </a:t>
                      </a:r>
                      <a:r>
                        <a:rPr lang="ru-RU" sz="1100" b="1" i="0" u="none" strike="noStrike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расходы: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Google Shape;529;p31"/>
          <p:cNvSpPr txBox="1"/>
          <p:nvPr/>
        </p:nvSpPr>
        <p:spPr>
          <a:xfrm>
            <a:off x="467544" y="5301208"/>
            <a:ext cx="820891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endParaRPr lang="ru-RU" sz="1100" b="1" dirty="0" smtClean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endParaRPr lang="ru-RU" sz="1100" b="1" dirty="0" smtClean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endParaRPr lang="ru-RU" sz="1100" b="1" dirty="0" smtClean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endParaRPr lang="ru-RU" sz="1100" b="1" dirty="0" smtClean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endParaRPr lang="ru-RU" sz="300" b="1" dirty="0" smtClean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К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непрограммным направлениям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деятельности </a:t>
            </a:r>
            <a:r>
              <a:rPr lang="ru-RU" sz="1100" b="1" dirty="0" smtClean="0">
                <a:sym typeface="Century Schoolbook"/>
              </a:rPr>
              <a:t>с 2020 года относятся: </a:t>
            </a: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расходы на функционирование главы округа, Собрания представителей, проведение выборов на территории округа, мероприятия, производимые за счет средств Особой экономической зоны. </a:t>
            </a:r>
            <a:endParaRPr lang="ru-RU" sz="1100" b="1" dirty="0"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1065913"/>
              </p:ext>
            </p:extLst>
          </p:nvPr>
        </p:nvGraphicFramePr>
        <p:xfrm>
          <a:off x="395288" y="1412875"/>
          <a:ext cx="8353425" cy="415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415976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670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водохозяйственного комплекса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Сусуманского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городского округа на 2020-2023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защищенности населения и объектов экономики </a:t>
                      </a:r>
                      <a:r>
                        <a:rPr lang="ru-RU" sz="9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dirty="0" smtClean="0">
                          <a:latin typeface="+mn-lt"/>
                        </a:rPr>
                        <a:t> городского округа от наводнений и иного</a:t>
                      </a:r>
                      <a:r>
                        <a:rPr lang="ru-RU" sz="900" baseline="0" dirty="0" smtClean="0">
                          <a:latin typeface="+mn-lt"/>
                        </a:rPr>
                        <a:t> негативного воздействия вод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854746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Безопасность образовательного процесса в образовательных учреждениях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 на 2020-2023 годы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комплексной безопасности муниципальных образовательных учреждений в целях сохранения жизни и здоровья субъектов образовательного процесса во</a:t>
                      </a:r>
                      <a:r>
                        <a:rPr lang="ru-RU" sz="900" baseline="0" dirty="0" smtClean="0">
                          <a:latin typeface="+mn-lt"/>
                        </a:rPr>
                        <a:t> время их трудовой и учебной деятельности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871841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Патриотическое воспитание  жителей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 на 2020-2023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совершенствование системы патриотического воспитания, обеспечивающей</a:t>
                      </a:r>
                      <a:r>
                        <a:rPr lang="ru-RU" sz="900" baseline="0" dirty="0" smtClean="0">
                          <a:latin typeface="+mn-lt"/>
                        </a:rPr>
                        <a:t> непрерывность и эффективность процесса формирования у жителей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городского округа высокого патриотического сознания, готовности к выполнению гражданского долга и конституционных обязанностей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863043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Содействие в расселении граждан, проживающих в населенных пунктах, расположенных на территории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оптимизация системы расселения граждан как мера улучшения</a:t>
                      </a:r>
                      <a:r>
                        <a:rPr lang="ru-RU" sz="900" baseline="0" dirty="0" smtClean="0">
                          <a:latin typeface="+mn-lt"/>
                        </a:rPr>
                        <a:t> качества жизни населения;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переселение жителей, проживающих в аварийном жилищном фонде;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900" baseline="0" dirty="0" smtClean="0"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415976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Одарённые дети  на 2020- 2023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выявления, развития и поддержки одаренных детей во всех образовательных организациях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45384" y="18448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9758" y="264554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8618" y="351991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8618" y="440704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8618" y="515043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38064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394226"/>
            <a:ext cx="648853" cy="5836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29" y="4359986"/>
            <a:ext cx="648853" cy="583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89" y="5156635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2449696"/>
              </p:ext>
            </p:extLst>
          </p:nvPr>
        </p:nvGraphicFramePr>
        <p:xfrm>
          <a:off x="417994" y="1495704"/>
          <a:ext cx="8353425" cy="466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51387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2029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городском округе на 2020- 2023 годы</a:t>
                      </a:r>
                    </a:p>
                    <a:p>
                      <a:pPr marL="0" algn="ctr" rtl="0" eaLnBrk="1" latinLnBrk="0" hangingPunct="1"/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сохранение накопленного культурного и духовного потенциала населения </a:t>
                      </a:r>
                      <a:r>
                        <a:rPr lang="ru-RU" sz="9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dirty="0" smtClean="0">
                          <a:latin typeface="+mn-lt"/>
                        </a:rPr>
                        <a:t> городского округа;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условий, обеспечивающих доступ населения округа к качественным услугам в области культуры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837553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Обеспечение жильем молодых семей 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 на 2020- 2023 годы</a:t>
                      </a:r>
                    </a:p>
                    <a:p>
                      <a:pPr algn="ctr"/>
                      <a:endParaRPr lang="ru-RU" sz="1100" dirty="0" smtClean="0">
                        <a:latin typeface="+mn-lt"/>
                      </a:endParaRPr>
                    </a:p>
                    <a:p>
                      <a:pPr algn="ctr"/>
                      <a:endParaRPr lang="ru-RU" sz="8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улучшение жилищных условий молодых семей;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предоставление поддержки в решении жилищной проблемы молодым семьям;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880875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малого и среднего предпринимательства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 на 2020- 2023 годы</a:t>
                      </a:r>
                    </a:p>
                    <a:p>
                      <a:pPr algn="ctr"/>
                      <a:endParaRPr lang="ru-RU" sz="11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условий для развития</a:t>
                      </a:r>
                      <a:r>
                        <a:rPr lang="ru-RU" sz="900" baseline="0" dirty="0" smtClean="0">
                          <a:latin typeface="+mn-lt"/>
                        </a:rPr>
                        <a:t> малого и среднего предпринимательства на территории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baseline="0" dirty="0" smtClean="0">
                          <a:latin typeface="+mn-lt"/>
                        </a:rPr>
                        <a:t>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развитие механизмов содействия субъектов малого и среднего</a:t>
                      </a:r>
                      <a:r>
                        <a:rPr lang="ru-RU" sz="900" baseline="0" dirty="0" smtClean="0">
                          <a:latin typeface="+mn-lt"/>
                        </a:rPr>
                        <a:t> предпринимательства в доступе к финансовым, материальным, информационным ресурсам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99640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Формирование современной городской среды муниципального образования "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Сусуманский</a:t>
                      </a:r>
                      <a:r>
                        <a:rPr lang="ru-RU" sz="1100" dirty="0" smtClean="0">
                          <a:latin typeface="+mn-lt"/>
                        </a:rPr>
                        <a:t> городской округ" на 2018- 2024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уровня благоустройства муниципальных территорий общего пользования;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уровня благоустройства дворовых территорий многоквартирных домов;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уровня вовлеченности заинтересованных граждан, организацией в реализацию мероприятий по благоустройству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476539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Лето-детям  на 2020- 2023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и обеспечение отдыха,</a:t>
                      </a:r>
                      <a:r>
                        <a:rPr lang="ru-RU" sz="900" baseline="0" dirty="0" smtClean="0">
                          <a:latin typeface="+mn-lt"/>
                        </a:rPr>
                        <a:t> оздоровления и занятости детей и подростков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городского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51387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191683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269913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365862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524" y="461375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524" y="5345549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76945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83" y="2687531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589" y="3563360"/>
            <a:ext cx="648853" cy="5836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83" y="4493212"/>
            <a:ext cx="648853" cy="583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83" y="5325726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мероприятия в рамках муниципальных программ </a:t>
            </a:r>
            <a:r>
              <a:rPr lang="ru-RU" sz="2400" dirty="0" smtClean="0"/>
              <a:t>округа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511503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582470"/>
              </p:ext>
            </p:extLst>
          </p:nvPr>
        </p:nvGraphicFramePr>
        <p:xfrm>
          <a:off x="395288" y="1412875"/>
          <a:ext cx="8353425" cy="4417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9181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молодежной политики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городском округе  на 2020-2023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успешной и эффективной самореализации</a:t>
                      </a:r>
                      <a:r>
                        <a:rPr lang="ru-RU" sz="900" baseline="0" dirty="0" smtClean="0">
                          <a:latin typeface="+mn-lt"/>
                        </a:rPr>
                        <a:t> молодежи, развитие ее потенциала в интересах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городского округа, а также содействие успешной интеграции молодежи в общество и повышению ее роли в жизни государства и региона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580013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торговли  на территории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проведения областных универсальных совместных ярмарок товаров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Пожарная безопасность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на 2020- 2023 годы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условий, обеспечивающих пожарную безопасность муниципальных учреждений, защиту жизни и здоровья граждан, снижение рисков возникновения пожаров, укрепление и совершенствование</a:t>
                      </a:r>
                      <a:r>
                        <a:rPr lang="ru-RU" sz="900" baseline="0" dirty="0" smtClean="0">
                          <a:latin typeface="+mn-lt"/>
                        </a:rPr>
                        <a:t> материально-технической базы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образования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 на 2020- 2023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качества, доступности и эффективности образования на территории </a:t>
                      </a:r>
                      <a:r>
                        <a:rPr lang="ru-RU" sz="9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900" dirty="0" smtClean="0">
                          <a:latin typeface="+mn-lt"/>
                        </a:rPr>
                        <a:t> городского округа на основе его фундаментальности и соответствия актуальным и перспективным потребностям личности, общества и государства;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осуществление государственных полномочий по организации и осуществлению деятельности органов опеки и попечительства, комиссии по делам несовершеннолетних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правонарушений и борьба с преступностью на территории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Сусуманского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городского округа  на 2020- 2023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безопасности правопорядка в округе, антитеррористической защищенности, совершенствование системы профилактики правонарушений и преступлений;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профилактика алкоголизма, противодействие незаконному</a:t>
                      </a:r>
                      <a:r>
                        <a:rPr lang="ru-RU" sz="900" baseline="0" dirty="0" smtClean="0">
                          <a:latin typeface="+mn-lt"/>
                        </a:rPr>
                        <a:t> обороту, распространению и употреблению наркотических средств;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снижение роста правонарушений, совершаемых несовершеннолетними гражданами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4437" y="191683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4437" y="2530917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4437" y="316577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9037" y="400107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54437" y="500812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56562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11" y="2488906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105502"/>
            <a:ext cx="648853" cy="5836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0" y="3940801"/>
            <a:ext cx="648853" cy="583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9" y="5016832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578030"/>
              </p:ext>
            </p:extLst>
          </p:nvPr>
        </p:nvGraphicFramePr>
        <p:xfrm>
          <a:off x="395288" y="1412875"/>
          <a:ext cx="8353425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городском округе на 2020- 2023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развитие массовой физической культуры и спорта;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и участие в областных, межрайонных, районных физкультурных спортивных соревнованиях;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приобщение различных слоев общества</a:t>
                      </a:r>
                      <a:r>
                        <a:rPr lang="ru-RU" sz="900" baseline="0" dirty="0" smtClean="0">
                          <a:latin typeface="+mn-lt"/>
                        </a:rPr>
                        <a:t> к регулярным занятиям физической культурой и спортом;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Государственная поддержка спортивных организаций, осуществляющих подготовку спортивного резерва для сборных команд Магаданской области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 на территории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эффективного предупреждения и ликвидации</a:t>
                      </a:r>
                      <a:r>
                        <a:rPr lang="ru-RU" sz="900" baseline="0" dirty="0" smtClean="0">
                          <a:latin typeface="+mn-lt"/>
                        </a:rPr>
                        <a:t> чрезвычайных ситуаций природного и техногенного характера, пожаров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Управление муниципальным имуществом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2018-2021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эффективности управления муниципальным имуществом муниципального образования «</a:t>
                      </a:r>
                      <a:r>
                        <a:rPr lang="ru-RU" sz="900" dirty="0" err="1" smtClean="0">
                          <a:latin typeface="+mn-lt"/>
                        </a:rPr>
                        <a:t>Сусуманский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городской округ»;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проведение на территории округа комплексных кадастровых работ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Здоровье обучающихся и воспитанников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 на 2020- 2023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системы укрепления здоровья учащихся и воспитанников образовательных организаций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современных условий для организации горячего питания школьников;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безопасных условий</a:t>
                      </a:r>
                      <a:r>
                        <a:rPr lang="ru-RU" sz="900" baseline="0" dirty="0" smtClean="0">
                          <a:latin typeface="+mn-lt"/>
                        </a:rPr>
                        <a:t> для организации учебно-воспитательного процесса в условиях распространения новой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коронавирусной</a:t>
                      </a:r>
                      <a:r>
                        <a:rPr lang="ru-RU" sz="900" baseline="0" dirty="0" smtClean="0">
                          <a:latin typeface="+mn-lt"/>
                        </a:rPr>
                        <a:t> инфекции (</a:t>
                      </a:r>
                      <a:r>
                        <a:rPr lang="en-US" sz="900" baseline="0" dirty="0" smtClean="0">
                          <a:latin typeface="+mn-lt"/>
                        </a:rPr>
                        <a:t>COVID-19)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2060848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31719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393305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524" y="4740525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00578"/>
            <a:ext cx="648853" cy="5836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22763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28" y="4680255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9295978"/>
              </p:ext>
            </p:extLst>
          </p:nvPr>
        </p:nvGraphicFramePr>
        <p:xfrm>
          <a:off x="395288" y="1412875"/>
          <a:ext cx="8353425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Финансовая поддержка организациям коммунального комплекса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Сусуманского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городского округа на 2020- 2023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финансовая поддержка</a:t>
                      </a:r>
                      <a:r>
                        <a:rPr lang="ru-RU" sz="900" baseline="0" dirty="0" smtClean="0">
                          <a:latin typeface="+mn-lt"/>
                        </a:rPr>
                        <a:t> организаций коммунального комплекса;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содействие в организации бесперебойной</a:t>
                      </a:r>
                      <a:r>
                        <a:rPr lang="ru-RU" sz="900" baseline="0" dirty="0" smtClean="0">
                          <a:latin typeface="+mn-lt"/>
                        </a:rPr>
                        <a:t> работы в сфере предоставления услуг жилищно-коммунального хозяйства в отопительный период;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Повышение безопасности дорожного движения на территории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совершенствование организации движения транспорта и пешеходов;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проведение на территории округа работ по благоустройству улично-дорожной сети техническими средствами организации дорожного движения;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обустройство улично-дорожной сети населенных пунктов уличным освещением;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Содействие развитию институтов гражданского общества, укреплению единства российской нации и гармонизации межнациональных отношений в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1100" dirty="0" smtClean="0">
                          <a:latin typeface="+mn-lt"/>
                        </a:rPr>
                        <a:t> городском округе на 2020- 2023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развитие и совершенствование институтов гражданского общества в</a:t>
                      </a:r>
                      <a:r>
                        <a:rPr lang="ru-RU" sz="900" baseline="0" dirty="0" smtClean="0">
                          <a:latin typeface="+mn-lt"/>
                        </a:rPr>
                        <a:t>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Сусуманском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городском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укрепление единства многонационального народа, населяющего округ, недопущение межнациональных и межконфессиональных конфликтов;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оказание финансовой поддержки деятельности социально ориентированных некоммерческих организаций;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гармонизация межнациональных отношений;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Комплексное развитие систем коммунальной инфраструктуры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проведение реконструкции,</a:t>
                      </a:r>
                      <a:r>
                        <a:rPr lang="ru-RU" sz="900" baseline="0" dirty="0" smtClean="0">
                          <a:latin typeface="+mn-lt"/>
                        </a:rPr>
                        <a:t> ремонта или замены оборудования на объектах коммунальной инфраструктуры;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Снижение потерь коммунальных ресурсов в процессе их производства и транспортировки;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baseline="0" dirty="0" smtClean="0"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1825938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2613345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67944" y="363362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76578" y="472514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65668"/>
            <a:ext cx="648853" cy="5836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983" y="2586075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33626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982" y="4684235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4136997"/>
              </p:ext>
            </p:extLst>
          </p:nvPr>
        </p:nvGraphicFramePr>
        <p:xfrm>
          <a:off x="357158" y="1643050"/>
          <a:ext cx="8353425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муниципальной службы в муниципальном образовании  "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Сусуманский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городской округ" на 2020- 2023 годы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дополнительное профессиональное образование для лиц, замещающих муниципальные должности и повышение профессионального уровня муниципальных служащих в муниципальном образовании «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Сусуманский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городской округ»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Содержание автомобильных дорог общего пользования местного значения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автомобильных дорого общего пользования местного значения на уровне, соответствующем категории дороги;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Благоустройство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Сусуманского</a:t>
                      </a:r>
                      <a:r>
                        <a:rPr lang="ru-RU" sz="1100" dirty="0" smtClean="0">
                          <a:latin typeface="+mn-lt"/>
                        </a:rPr>
                        <a:t> городского округа на 2020- 2023 годы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уровня безопасности и комфортности условий</a:t>
                      </a:r>
                      <a:r>
                        <a:rPr lang="ru-RU" sz="900" baseline="0" dirty="0" smtClean="0">
                          <a:latin typeface="+mn-lt"/>
                        </a:rPr>
                        <a:t> проживания граждан, содержание и улучшение санитарного и эстетического состояния территории населенных пунктов муниципального образования «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Сусуманский</a:t>
                      </a:r>
                      <a:r>
                        <a:rPr lang="ru-RU" sz="900" baseline="0" dirty="0" smtClean="0">
                          <a:latin typeface="+mn-lt"/>
                        </a:rPr>
                        <a:t> городской округ»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системы обращения с отходами производства и потребления на территории муниципального образования </a:t>
                      </a:r>
                      <a:r>
                        <a:rPr lang="ru-RU" sz="1100" dirty="0" err="1" smtClean="0">
                          <a:latin typeface="+mn-lt"/>
                        </a:rPr>
                        <a:t>Сусуманский</a:t>
                      </a:r>
                      <a:r>
                        <a:rPr lang="ru-RU" sz="1100" dirty="0" smtClean="0">
                          <a:latin typeface="+mn-lt"/>
                        </a:rPr>
                        <a:t> городской округ на 2020 -2023 годы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разработка технической</a:t>
                      </a:r>
                      <a:r>
                        <a:rPr lang="ru-RU" sz="900" baseline="0" dirty="0" smtClean="0">
                          <a:latin typeface="+mn-lt"/>
                        </a:rPr>
                        <a:t> документации гидротехнических сооружений;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baseline="0" dirty="0" smtClean="0">
                          <a:latin typeface="+mn-lt"/>
                        </a:rPr>
                        <a:t>разработка проектно-сметной документации и выполнение инженерных изысканий по объекту :»Межпоселенческий полигон ТКО в городе 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Сусуман</a:t>
                      </a:r>
                      <a:r>
                        <a:rPr lang="ru-RU" sz="900" baseline="0" dirty="0" smtClean="0">
                          <a:latin typeface="+mn-lt"/>
                        </a:rPr>
                        <a:t>» за счет средств местного бюджета;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18643" y="215738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18643" y="2912227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18643" y="363830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1" name="Google Shape;1480;p67" descr="http://peptid.ru/uploadedFiles/sectionsimages/big/statya-320x240_0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18643" y="4372955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22" y="2065574"/>
            <a:ext cx="648853" cy="5836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21" y="2851957"/>
            <a:ext cx="648853" cy="583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21" y="3566302"/>
            <a:ext cx="648853" cy="583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05" y="4333518"/>
            <a:ext cx="64885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1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Динамика источников </a:t>
            </a:r>
            <a:r>
              <a:rPr lang="ru-RU" sz="2100" dirty="0"/>
              <a:t>финансирования </a:t>
            </a:r>
            <a:r>
              <a:rPr lang="ru-RU" sz="2100" dirty="0" smtClean="0"/>
              <a:t>дефицита бюджета и муниципального долга округа </a:t>
            </a:r>
            <a:r>
              <a:rPr lang="ru-RU" sz="1400" dirty="0" smtClean="0"/>
              <a:t>(</a:t>
            </a:r>
            <a:r>
              <a:rPr lang="ru-RU" sz="1400" dirty="0"/>
              <a:t>в </a:t>
            </a:r>
            <a:r>
              <a:rPr lang="ru-RU" sz="1400" dirty="0" err="1"/>
              <a:t>млн.р</a:t>
            </a:r>
            <a:r>
              <a:rPr lang="ru-RU" sz="1400" dirty="0"/>
              <a:t>.)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0077305"/>
              </p:ext>
            </p:extLst>
          </p:nvPr>
        </p:nvGraphicFramePr>
        <p:xfrm>
          <a:off x="323528" y="1664643"/>
          <a:ext cx="8280920" cy="362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1300411"/>
            <a:ext cx="1728192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дефицит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99534" y="1300411"/>
            <a:ext cx="2952328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700" dirty="0" smtClean="0"/>
              <a:t>муниципальный долг</a:t>
            </a:r>
            <a:endParaRPr lang="ru-RU" sz="17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0763501"/>
              </p:ext>
            </p:extLst>
          </p:nvPr>
        </p:nvGraphicFramePr>
        <p:xfrm>
          <a:off x="467544" y="4509120"/>
          <a:ext cx="8208912" cy="140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354"/>
                <a:gridCol w="972974"/>
                <a:gridCol w="936104"/>
                <a:gridCol w="936104"/>
                <a:gridCol w="1152128"/>
                <a:gridCol w="1080120"/>
                <a:gridCol w="1152128"/>
              </a:tblGrid>
              <a:tr h="18726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2019 год (отчет)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</a:p>
                    <a:p>
                      <a:pPr algn="ctr" fontAlgn="t"/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Динамика 2021/2020 (%)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05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-16,4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-13,3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-14,2</a:t>
                      </a:r>
                      <a:endParaRPr kumimoji="0"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105,2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-14,8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-16,1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480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+16,4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+13,3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+14,2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+15,5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7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04831" y="3038841"/>
            <a:ext cx="216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Муниципальный долг</a:t>
            </a:r>
          </a:p>
          <a:p>
            <a:pPr algn="ctr"/>
            <a:r>
              <a:rPr lang="ru-RU" sz="1200" b="1" dirty="0" smtClean="0"/>
              <a:t>Сусуманского городского округа</a:t>
            </a:r>
            <a:r>
              <a:rPr lang="ru-RU" sz="1200" b="1" dirty="0" smtClean="0">
                <a:solidFill>
                  <a:schemeClr val="accent1"/>
                </a:solidFill>
              </a:rPr>
              <a:t> </a:t>
            </a:r>
            <a:r>
              <a:rPr lang="ru-RU" sz="1200" b="1" dirty="0" smtClean="0"/>
              <a:t>в объеме</a:t>
            </a:r>
            <a:r>
              <a:rPr lang="ru-RU" sz="1200" b="1" dirty="0" smtClean="0">
                <a:solidFill>
                  <a:schemeClr val="accent1"/>
                </a:solidFill>
              </a:rPr>
              <a:t> 2 млн.рублей </a:t>
            </a:r>
            <a:r>
              <a:rPr lang="ru-RU" sz="1200" b="1" dirty="0" smtClean="0"/>
              <a:t>планируется погасить </a:t>
            </a:r>
            <a:r>
              <a:rPr lang="ru-RU" sz="1200" b="1" dirty="0" smtClean="0">
                <a:solidFill>
                  <a:schemeClr val="accent1"/>
                </a:solidFill>
              </a:rPr>
              <a:t>до декабря 2021 года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544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06533"/>
            <a:ext cx="855787" cy="1181186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Публичные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Публичные слушания </a:t>
            </a:r>
            <a:r>
              <a:rPr lang="ru-RU" dirty="0" smtClean="0"/>
              <a:t>по проекту </a:t>
            </a:r>
            <a:r>
              <a:rPr lang="ru-RU" dirty="0"/>
              <a:t>Решения собрания представителей </a:t>
            </a:r>
            <a:r>
              <a:rPr lang="ru-RU" dirty="0" smtClean="0"/>
              <a:t>Сусуманского </a:t>
            </a:r>
            <a:r>
              <a:rPr lang="ru-RU" dirty="0"/>
              <a:t>городского округа «О бюджете муниципального образования </a:t>
            </a:r>
            <a:r>
              <a:rPr lang="ru-RU" dirty="0" smtClean="0"/>
              <a:t>«Сусуманский </a:t>
            </a:r>
            <a:r>
              <a:rPr lang="ru-RU" dirty="0"/>
              <a:t>городской округ» на 2021 год и плановый период 2022 и 2023 годов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состоялись в актовом зале администрации </a:t>
            </a:r>
            <a:r>
              <a:rPr lang="ru-RU" dirty="0" smtClean="0"/>
              <a:t>Сусуманского </a:t>
            </a:r>
            <a:r>
              <a:rPr lang="ru-RU" dirty="0"/>
              <a:t>муниципального округа </a:t>
            </a:r>
            <a:r>
              <a:rPr lang="ru-RU" dirty="0" smtClean="0"/>
              <a:t>(г. Сусуман, </a:t>
            </a:r>
            <a:r>
              <a:rPr lang="ru-RU" dirty="0"/>
              <a:t>ул. </a:t>
            </a:r>
            <a:r>
              <a:rPr lang="ru-RU" dirty="0" smtClean="0"/>
              <a:t>Советская, д.17)      </a:t>
            </a:r>
          </a:p>
          <a:p>
            <a:pPr marL="0" indent="0" algn="ctr">
              <a:buNone/>
            </a:pPr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декабря 2020 года в </a:t>
            </a:r>
            <a:r>
              <a:rPr lang="ru-RU" dirty="0" smtClean="0"/>
              <a:t>13-00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Информация по бюджету Сусуманского городского округа представлена по адресу: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http://susumanskiy-rayon.ru/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595" y="476672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Контактная и справочная информация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400" dirty="0" smtClean="0">
                <a:solidFill>
                  <a:srgbClr val="C00000"/>
                </a:solidFill>
              </a:rPr>
              <a:t>Комитет </a:t>
            </a:r>
            <a:r>
              <a:rPr lang="ru-RU" sz="1400" dirty="0">
                <a:solidFill>
                  <a:srgbClr val="C00000"/>
                </a:solidFill>
              </a:rPr>
              <a:t>по финансам администрации </a:t>
            </a:r>
            <a:r>
              <a:rPr lang="ru-RU" sz="1400" dirty="0" smtClean="0">
                <a:solidFill>
                  <a:srgbClr val="C00000"/>
                </a:solidFill>
              </a:rPr>
              <a:t>Сусуманского </a:t>
            </a:r>
            <a:r>
              <a:rPr lang="ru-RU" sz="1400" dirty="0">
                <a:solidFill>
                  <a:srgbClr val="C00000"/>
                </a:solidFill>
              </a:rPr>
              <a:t>городского округа </a:t>
            </a:r>
            <a:r>
              <a:rPr lang="ru-RU" sz="1400" dirty="0"/>
              <a:t>исполняет функции и полномочия органов местного самоуправления, обеспечивает проведение единой бюджетно-финансовой политики на территории </a:t>
            </a:r>
            <a:r>
              <a:rPr lang="ru-RU" sz="1400" dirty="0" smtClean="0"/>
              <a:t>Сусуманского </a:t>
            </a:r>
            <a:r>
              <a:rPr lang="ru-RU" sz="1400" dirty="0"/>
              <a:t>городского округа, осуществляет внутренний финансовый контроль в сфере бюджетных правоотношений и контроль в сфере закупок товаров, работ, услуг для обеспечения  муниципальных нужд в городском округе. Комитет подчиняется в своей деятельности главе </a:t>
            </a:r>
            <a:r>
              <a:rPr lang="ru-RU" sz="1400" dirty="0" smtClean="0"/>
              <a:t>Сусуманского </a:t>
            </a:r>
            <a:r>
              <a:rPr lang="ru-RU" sz="1400" dirty="0"/>
              <a:t>городского округа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2448" y="272518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686314, </a:t>
            </a:r>
            <a:r>
              <a:rPr lang="ru-RU" sz="1600" dirty="0">
                <a:solidFill>
                  <a:srgbClr val="0070C0"/>
                </a:solidFill>
              </a:rPr>
              <a:t>Магаданская область, </a:t>
            </a:r>
            <a:r>
              <a:rPr lang="ru-RU" sz="1600" dirty="0" smtClean="0">
                <a:solidFill>
                  <a:srgbClr val="0070C0"/>
                </a:solidFill>
              </a:rPr>
              <a:t>Сусуманский </a:t>
            </a:r>
            <a:r>
              <a:rPr lang="ru-RU" sz="1600" dirty="0">
                <a:solidFill>
                  <a:srgbClr val="0070C0"/>
                </a:solidFill>
              </a:rPr>
              <a:t>район, </a:t>
            </a:r>
            <a:r>
              <a:rPr lang="ru-RU" sz="1600" dirty="0" smtClean="0">
                <a:solidFill>
                  <a:srgbClr val="0070C0"/>
                </a:solidFill>
              </a:rPr>
              <a:t>г. Сусуман,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ул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  <a:r>
              <a:rPr lang="ru-RU" sz="1600" dirty="0" smtClean="0">
                <a:solidFill>
                  <a:srgbClr val="0070C0"/>
                </a:solidFill>
              </a:rPr>
              <a:t>Советская, д.17.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8(41345)22225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komfin.sus@49gov.ru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Понедельник-четверг</a:t>
            </a:r>
            <a:r>
              <a:rPr lang="ru-RU" sz="1600" dirty="0">
                <a:solidFill>
                  <a:srgbClr val="0070C0"/>
                </a:solidFill>
              </a:rPr>
              <a:t>: с 9-00 до </a:t>
            </a:r>
            <a:r>
              <a:rPr lang="ru-RU" sz="1600" dirty="0" smtClean="0">
                <a:solidFill>
                  <a:srgbClr val="0070C0"/>
                </a:solidFill>
              </a:rPr>
              <a:t>17-45 </a:t>
            </a:r>
            <a:r>
              <a:rPr lang="ru-RU" sz="1600" dirty="0">
                <a:solidFill>
                  <a:srgbClr val="0070C0"/>
                </a:solidFill>
              </a:rPr>
              <a:t>(мужчины до </a:t>
            </a:r>
            <a:r>
              <a:rPr lang="ru-RU" sz="1600" dirty="0" smtClean="0">
                <a:solidFill>
                  <a:srgbClr val="0070C0"/>
                </a:solidFill>
              </a:rPr>
              <a:t>18:45) 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пятница: с 9-00 до </a:t>
            </a:r>
            <a:r>
              <a:rPr lang="ru-RU" sz="1600" dirty="0" smtClean="0">
                <a:solidFill>
                  <a:srgbClr val="0070C0"/>
                </a:solidFill>
              </a:rPr>
              <a:t>17-30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перерыв с </a:t>
            </a:r>
            <a:r>
              <a:rPr lang="ru-RU" sz="1600" dirty="0" smtClean="0">
                <a:solidFill>
                  <a:srgbClr val="0070C0"/>
                </a:solidFill>
              </a:rPr>
              <a:t>12-30 </a:t>
            </a:r>
            <a:r>
              <a:rPr lang="ru-RU" sz="1600" dirty="0">
                <a:solidFill>
                  <a:srgbClr val="0070C0"/>
                </a:solidFill>
              </a:rPr>
              <a:t>до 14-00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C00000"/>
                </a:solidFill>
              </a:rPr>
              <a:t>Суббота, воскресение-выходные дни</a:t>
            </a:r>
          </a:p>
        </p:txBody>
      </p:sp>
      <p:pic>
        <p:nvPicPr>
          <p:cNvPr id="12" name="Google Shape;1837;p76" descr="https://im0-tub-ru.yandex.net/i?id=e9fa8246e671ef73b3e5305d167bca32-l&amp;n=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631" y="4005064"/>
            <a:ext cx="2867025" cy="19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2716689"/>
            <a:ext cx="3592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Адрес: </a:t>
            </a:r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Телефон/факс:</a:t>
            </a:r>
          </a:p>
          <a:p>
            <a:pPr algn="r"/>
            <a:r>
              <a:rPr lang="ru-RU" sz="1600" dirty="0" smtClean="0"/>
              <a:t>E</a:t>
            </a:r>
            <a:r>
              <a:rPr lang="en-US" sz="1600" dirty="0" smtClean="0"/>
              <a:t>mail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Режим работы: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41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7"/>
          <p:cNvSpPr>
            <a:spLocks noChangeArrowheads="1"/>
          </p:cNvSpPr>
          <p:nvPr/>
        </p:nvSpPr>
        <p:spPr bwMode="auto">
          <a:xfrm rot="5400000">
            <a:off x="4142722" y="4081721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2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5400000">
            <a:off x="4155904" y="2976587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1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5400000">
            <a:off x="4086187" y="5387290"/>
            <a:ext cx="1223963" cy="977900"/>
          </a:xfrm>
          <a:prstGeom prst="chevron">
            <a:avLst>
              <a:gd name="adj" fmla="val 312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268883" y="2905236"/>
            <a:ext cx="3455739" cy="1048989"/>
          </a:xfrm>
          <a:prstGeom prst="foldedCorner">
            <a:avLst>
              <a:gd name="adj" fmla="val 317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обсуждения программ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развития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Сусуманского городского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округа (размещаются на сайте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администрации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269774" y="4056633"/>
            <a:ext cx="3455739" cy="864096"/>
          </a:xfrm>
          <a:prstGeom prst="foldedCorner">
            <a:avLst>
              <a:gd name="adj" fmla="val 3528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качества предоставления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муниципальных услуг (участие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в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социологических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опросах)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5292725" y="5110902"/>
            <a:ext cx="3455739" cy="1223962"/>
          </a:xfrm>
          <a:prstGeom prst="foldedCorner">
            <a:avLst>
              <a:gd name="adj" fmla="val 301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слушания проекта решения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Собрания представителей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бюджете на очередной финансовый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год и плановый период (проводится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Собранием ежегодно в ноябре)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354011" y="1017883"/>
            <a:ext cx="3743647" cy="72052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Помогает формировать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доходную часть бюджета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(налог на </a:t>
            </a:r>
            <a:r>
              <a:rPr lang="ru-RU" sz="1400" dirty="0" smtClean="0">
                <a:latin typeface="Castellar" pitchFamily="18" charset="0"/>
              </a:rPr>
              <a:t>доходы физических </a:t>
            </a:r>
            <a:r>
              <a:rPr lang="ru-RU" sz="1400" dirty="0">
                <a:latin typeface="Castellar" pitchFamily="18" charset="0"/>
              </a:rPr>
              <a:t>лиц)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54011" y="5264258"/>
            <a:ext cx="3743646" cy="14650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Получает социальные гарантии –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расходная часть бюджета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(образование, культура, спорт, социальные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выплаты, поддержка экономики, </a:t>
            </a:r>
            <a:r>
              <a:rPr lang="ru-RU" sz="1400" dirty="0" smtClean="0">
                <a:latin typeface="Castellar" pitchFamily="18" charset="0"/>
              </a:rPr>
              <a:t>гарантии 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безопасности </a:t>
            </a:r>
            <a:r>
              <a:rPr lang="ru-RU" sz="1400" dirty="0">
                <a:latin typeface="Castellar" pitchFamily="18" charset="0"/>
              </a:rPr>
              <a:t>и правопорядка, защита </a:t>
            </a:r>
            <a:endParaRPr lang="ru-RU" sz="1400" dirty="0" smtClean="0"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общественных </a:t>
            </a:r>
            <a:r>
              <a:rPr lang="ru-RU" sz="1400" dirty="0">
                <a:latin typeface="Castellar" pitchFamily="18" charset="0"/>
              </a:rPr>
              <a:t>интересов, </a:t>
            </a:r>
            <a:r>
              <a:rPr lang="ru-RU" sz="1400" dirty="0" smtClean="0">
                <a:latin typeface="Castellar" pitchFamily="18" charset="0"/>
              </a:rPr>
              <a:t>гражданских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прав и </a:t>
            </a:r>
            <a:r>
              <a:rPr lang="ru-RU" sz="1400" dirty="0">
                <a:latin typeface="Castellar" pitchFamily="18" charset="0"/>
              </a:rPr>
              <a:t>свобод и др</a:t>
            </a:r>
            <a:r>
              <a:rPr lang="ru-RU" sz="1400" dirty="0" smtClean="0">
                <a:latin typeface="Castellar" pitchFamily="18" charset="0"/>
              </a:rPr>
              <a:t>.)</a:t>
            </a:r>
            <a:endParaRPr lang="ru-RU" sz="1400" dirty="0">
              <a:latin typeface="Castellar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83263" y="332656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200" dirty="0"/>
              <a:t>Гражданин и его участие в бюджетном </a:t>
            </a:r>
            <a:r>
              <a:rPr lang="ru-RU" sz="2200" dirty="0" smtClean="0"/>
              <a:t>процессе</a:t>
            </a:r>
            <a:endParaRPr lang="ru-RU" sz="2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51920" y="6488222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66468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05" y="2297563"/>
            <a:ext cx="1050001" cy="835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50800"/>
          </a:effectLst>
        </p:spPr>
      </p:pic>
      <p:pic>
        <p:nvPicPr>
          <p:cNvPr id="19" name="Рисунок 18" descr="https://thumbs.dreamstime.com/b/d-%D0%BC%D0%B0-%D1%8B%D0%B5-%D1%8E-%D0%B8-%D0%B2%D1%8B%D0%B1%D0%BE%D1%80-%D0%BF%D1%80%D0%B8%D0%BC%D0%B5%D0%BD%D0%B5%D0%BD%D0%B8%D0%B9-34135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804" y="4400162"/>
            <a:ext cx="856991" cy="864096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0" name="Рисунок 19" descr="https://www.tambov.gov.ru/assets/images/uslugi/gosyslyg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23" t="7484" r="25765" b="8187"/>
          <a:stretch/>
        </p:blipFill>
        <p:spPr bwMode="auto">
          <a:xfrm>
            <a:off x="3061023" y="4476840"/>
            <a:ext cx="879053" cy="71074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21" name="Рисунок 20" descr="https://www.freegreatpicture.com/files/184/22360-hd-d-business-peop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44" y="852646"/>
            <a:ext cx="1898762" cy="122847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5881729" y="1707335"/>
            <a:ext cx="2808288" cy="1008112"/>
          </a:xfrm>
          <a:prstGeom prst="wedgeRoundRectCallout">
            <a:avLst>
              <a:gd name="adj1" fmla="val -89609"/>
              <a:gd name="adj2" fmla="val 67212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auto">
          <a:xfrm>
            <a:off x="209870" y="1882202"/>
            <a:ext cx="3887788" cy="955997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как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налогоплательщик</a:t>
            </a:r>
          </a:p>
        </p:txBody>
      </p:sp>
      <p:sp>
        <p:nvSpPr>
          <p:cNvPr id="10258" name="Oval 23"/>
          <p:cNvSpPr>
            <a:spLocks noChangeArrowheads="1"/>
          </p:cNvSpPr>
          <p:nvPr/>
        </p:nvSpPr>
        <p:spPr bwMode="auto">
          <a:xfrm>
            <a:off x="411064" y="2909912"/>
            <a:ext cx="3529012" cy="9350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atin typeface="Castellar" pitchFamily="18" charset="0"/>
              </a:rPr>
              <a:t>БЮДЖЕТ</a:t>
            </a:r>
          </a:p>
        </p:txBody>
      </p:sp>
      <p:sp>
        <p:nvSpPr>
          <p:cNvPr id="10257" name="AutoShape 22"/>
          <p:cNvSpPr>
            <a:spLocks noChangeArrowheads="1"/>
          </p:cNvSpPr>
          <p:nvPr/>
        </p:nvSpPr>
        <p:spPr bwMode="auto">
          <a:xfrm>
            <a:off x="209870" y="3860102"/>
            <a:ext cx="3887787" cy="1250800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как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получатель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социальных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гарантий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29926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бюдже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1965310" cy="1020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                Основные понятия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92075">
              <a:buFont typeface="Wingdings" pitchFamily="2" charset="2"/>
              <a:buChar char="§"/>
              <a:tabLst>
                <a:tab pos="2419350" algn="l"/>
              </a:tabLst>
            </a:pPr>
            <a:r>
              <a:rPr lang="ru-RU" sz="900" b="1" dirty="0">
                <a:solidFill>
                  <a:srgbClr val="C00000"/>
                </a:solidFill>
              </a:rPr>
              <a:t>БЮДЖЕТНАЯ СИСТЕМА  РОССИЙСКОЙ </a:t>
            </a:r>
            <a:r>
              <a:rPr lang="ru-RU" sz="900" b="1" dirty="0" smtClean="0">
                <a:solidFill>
                  <a:srgbClr val="C00000"/>
                </a:solidFill>
              </a:rPr>
              <a:t>ФЕДЕРАЦИИ -  </a:t>
            </a:r>
            <a:r>
              <a:rPr lang="ru-RU" sz="900" dirty="0"/>
              <a:t>регулируемая </a:t>
            </a:r>
            <a:r>
              <a:rPr lang="ru-RU" sz="900" dirty="0" smtClean="0"/>
              <a:t>законодательством </a:t>
            </a:r>
            <a:r>
              <a:rPr lang="ru-RU" sz="900" dirty="0" smtClean="0"/>
              <a:t>Российской </a:t>
            </a:r>
            <a:r>
              <a:rPr lang="ru-RU" sz="900" dirty="0"/>
              <a:t>Федерации совокупность федерального </a:t>
            </a:r>
            <a:r>
              <a:rPr lang="ru-RU" sz="900" dirty="0" smtClean="0"/>
              <a:t>бюджета</a:t>
            </a:r>
            <a:r>
              <a:rPr lang="ru-RU" sz="900" dirty="0"/>
              <a:t>, бюджетов субъектов Российской </a:t>
            </a:r>
            <a:r>
              <a:rPr lang="ru-RU" sz="900" dirty="0" smtClean="0"/>
              <a:t>Федерации</a:t>
            </a:r>
            <a:r>
              <a:rPr lang="ru-RU" sz="900" dirty="0"/>
              <a:t>,  местных бюджетов и бюджетов </a:t>
            </a:r>
            <a:r>
              <a:rPr lang="ru-RU" sz="900" dirty="0" smtClean="0"/>
              <a:t>государственных </a:t>
            </a:r>
            <a:r>
              <a:rPr lang="ru-RU" sz="900" dirty="0"/>
              <a:t>внебюджетных фондов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БЮДЖЕТ ОКРУГА - </a:t>
            </a:r>
            <a:r>
              <a:rPr lang="ru-RU" sz="900" dirty="0" smtClean="0"/>
              <a:t>форма </a:t>
            </a:r>
            <a:r>
              <a:rPr lang="ru-RU" sz="900" dirty="0" smtClean="0"/>
              <a:t>образования </a:t>
            </a:r>
            <a:r>
              <a:rPr lang="ru-RU" sz="900" dirty="0"/>
              <a:t>и расходования </a:t>
            </a:r>
            <a:r>
              <a:rPr lang="ru-RU" sz="900" dirty="0" smtClean="0"/>
              <a:t>денежных </a:t>
            </a:r>
            <a:r>
              <a:rPr lang="ru-RU" sz="900" dirty="0"/>
              <a:t>средств, предназначенных для </a:t>
            </a:r>
            <a:r>
              <a:rPr lang="ru-RU" sz="900" dirty="0" smtClean="0"/>
              <a:t>финансового </a:t>
            </a:r>
            <a:r>
              <a:rPr lang="ru-RU" sz="900" dirty="0"/>
              <a:t>обеспечения задач и функций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самоуправления. Иными словами –  это план доходов и расходов на </a:t>
            </a:r>
            <a:r>
              <a:rPr lang="ru-RU" sz="900" dirty="0" smtClean="0"/>
              <a:t>определенный  </a:t>
            </a:r>
            <a:r>
              <a:rPr lang="ru-RU" sz="900" dirty="0"/>
              <a:t>период;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поступающие </a:t>
            </a:r>
            <a:r>
              <a:rPr lang="ru-RU" sz="900" dirty="0"/>
              <a:t>в бюджет денежные средства, за  </a:t>
            </a:r>
            <a:r>
              <a:rPr lang="ru-RU" sz="900" dirty="0" smtClean="0"/>
              <a:t>исключением </a:t>
            </a:r>
            <a:r>
              <a:rPr lang="ru-RU" sz="900" dirty="0"/>
              <a:t>источников финансирования </a:t>
            </a:r>
            <a:r>
              <a:rPr lang="ru-RU" sz="900" dirty="0" smtClean="0"/>
              <a:t>дефицита </a:t>
            </a:r>
            <a:r>
              <a:rPr lang="ru-RU" sz="900" dirty="0"/>
              <a:t>бюджета, т.е. кредиты в состав доходов  не включаются;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РАСХОДЫ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выплачиваемые </a:t>
            </a:r>
            <a:r>
              <a:rPr lang="ru-RU" sz="900" dirty="0"/>
              <a:t>из бюджета денежные средства,  за исключением источников </a:t>
            </a:r>
            <a:r>
              <a:rPr lang="ru-RU" sz="900" dirty="0" smtClean="0"/>
              <a:t>финансирования </a:t>
            </a:r>
            <a:r>
              <a:rPr lang="ru-RU" sz="900" dirty="0"/>
              <a:t>дефицита </a:t>
            </a:r>
            <a:r>
              <a:rPr lang="ru-RU" sz="900" dirty="0" smtClean="0"/>
              <a:t>бюджета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ДЕФИЦИТ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расходов бюджета над его доходами;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ПРОФИЦИТ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доходов бюджета над его расходами;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СБАЛАНСИРОВАННОСТЬ - </a:t>
            </a:r>
            <a:r>
              <a:rPr lang="ru-RU" sz="900" dirty="0" smtClean="0"/>
              <a:t>это </a:t>
            </a:r>
            <a:r>
              <a:rPr lang="ru-RU" sz="900" dirty="0" smtClean="0"/>
              <a:t>состояние </a:t>
            </a:r>
            <a:r>
              <a:rPr lang="ru-RU" sz="900" dirty="0"/>
              <a:t>бюджета, при котором </a:t>
            </a:r>
            <a:r>
              <a:rPr lang="ru-RU" sz="900" dirty="0" smtClean="0"/>
              <a:t>объем </a:t>
            </a:r>
            <a:r>
              <a:rPr lang="ru-RU" sz="900" dirty="0"/>
              <a:t>расходов должен соответствовать </a:t>
            </a:r>
            <a:r>
              <a:rPr lang="ru-RU" sz="900" dirty="0" smtClean="0"/>
              <a:t>суммарному    объему </a:t>
            </a:r>
            <a:r>
              <a:rPr lang="ru-RU" sz="900" dirty="0"/>
              <a:t>доходов бюджета и поступлений </a:t>
            </a:r>
            <a:r>
              <a:rPr lang="ru-RU" sz="900" dirty="0" smtClean="0"/>
              <a:t>источников </a:t>
            </a:r>
            <a:r>
              <a:rPr lang="ru-RU" sz="900" dirty="0"/>
              <a:t>финансирования бюджета, уменьшенных  на суммы выплат из бюджета, связанных с </a:t>
            </a:r>
            <a:r>
              <a:rPr lang="ru-RU" sz="900" dirty="0" smtClean="0"/>
              <a:t>источниками </a:t>
            </a:r>
            <a:r>
              <a:rPr lang="ru-RU" sz="900" dirty="0"/>
              <a:t>финансирования дефицита. Иными  </a:t>
            </a:r>
            <a:r>
              <a:rPr lang="ru-RU" sz="900" dirty="0" smtClean="0"/>
              <a:t>словами: </a:t>
            </a:r>
            <a:r>
              <a:rPr lang="ru-RU" sz="900" dirty="0"/>
              <a:t>Расходы = </a:t>
            </a:r>
            <a:r>
              <a:rPr lang="ru-RU" sz="900" dirty="0" smtClean="0"/>
              <a:t>Доходы +/- </a:t>
            </a:r>
            <a:r>
              <a:rPr lang="ru-RU" sz="900" dirty="0"/>
              <a:t>источники </a:t>
            </a:r>
            <a:r>
              <a:rPr lang="ru-RU" sz="900" dirty="0" smtClean="0"/>
              <a:t>финансирования </a:t>
            </a:r>
            <a:r>
              <a:rPr lang="ru-RU" sz="900" dirty="0"/>
              <a:t>дефицита;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НАЛОГОВЫЕ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ДОХОДЫ - </a:t>
            </a:r>
            <a:r>
              <a:rPr lang="ru-RU" sz="900" dirty="0" smtClean="0"/>
              <a:t>поступления   от </a:t>
            </a:r>
            <a:r>
              <a:rPr lang="ru-RU" sz="900" dirty="0"/>
              <a:t>уплаты налогов и сборов, </a:t>
            </a:r>
            <a:r>
              <a:rPr lang="ru-RU" sz="900" dirty="0" smtClean="0"/>
              <a:t>установленных </a:t>
            </a:r>
            <a:r>
              <a:rPr lang="ru-RU" sz="900" dirty="0"/>
              <a:t>Налоговым </a:t>
            </a:r>
            <a:r>
              <a:rPr lang="ru-RU" sz="900" dirty="0" smtClean="0"/>
              <a:t> </a:t>
            </a:r>
            <a:r>
              <a:rPr lang="ru-RU" sz="900" dirty="0" smtClean="0"/>
              <a:t>кодексом </a:t>
            </a:r>
            <a:r>
              <a:rPr lang="ru-RU" sz="900" dirty="0"/>
              <a:t>Российской  Федерации, </a:t>
            </a:r>
            <a:r>
              <a:rPr lang="ru-RU" sz="900" dirty="0" err="1" smtClean="0"/>
              <a:t>законода</a:t>
            </a:r>
            <a:r>
              <a:rPr lang="ru-RU" sz="900" dirty="0" smtClean="0"/>
              <a:t>- </a:t>
            </a:r>
            <a:r>
              <a:rPr lang="ru-RU" sz="900" dirty="0" err="1" smtClean="0"/>
              <a:t>тельством</a:t>
            </a:r>
            <a:r>
              <a:rPr lang="ru-RU" sz="900" dirty="0" smtClean="0"/>
              <a:t> </a:t>
            </a:r>
            <a:r>
              <a:rPr lang="ru-RU" sz="900" dirty="0" smtClean="0"/>
              <a:t>Магаданской области и </a:t>
            </a:r>
            <a:r>
              <a:rPr lang="ru-RU" sz="900" dirty="0"/>
              <a:t>Решениями </a:t>
            </a:r>
            <a:r>
              <a:rPr lang="ru-RU" sz="900" dirty="0" smtClean="0"/>
              <a:t>Собрания представителей  Сусуманского городского округа (налог </a:t>
            </a:r>
            <a:r>
              <a:rPr lang="ru-RU" sz="900" dirty="0"/>
              <a:t>на доходы физических лиц, </a:t>
            </a:r>
            <a:r>
              <a:rPr lang="ru-RU" sz="900" dirty="0" smtClean="0"/>
              <a:t>акцизы</a:t>
            </a:r>
            <a:r>
              <a:rPr lang="ru-RU" sz="900" dirty="0"/>
              <a:t>, земельный </a:t>
            </a:r>
            <a:r>
              <a:rPr lang="ru-RU" sz="900" dirty="0" smtClean="0"/>
              <a:t>  налог</a:t>
            </a:r>
            <a:r>
              <a:rPr lang="ru-RU" sz="900" dirty="0"/>
              <a:t>, налог на имущество  физических лиц, другие налоги);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НЕНАЛОГОВЫЕ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dirty="0" smtClean="0"/>
              <a:t>- поступления  </a:t>
            </a:r>
            <a:r>
              <a:rPr lang="ru-RU" sz="900" dirty="0"/>
              <a:t>от имущества, платежей, </a:t>
            </a:r>
            <a:r>
              <a:rPr lang="ru-RU" sz="900" dirty="0" smtClean="0"/>
              <a:t>установленных  </a:t>
            </a:r>
            <a:r>
              <a:rPr lang="ru-RU" sz="900" dirty="0"/>
              <a:t>законодательством Российской </a:t>
            </a:r>
            <a:r>
              <a:rPr lang="ru-RU" sz="900" dirty="0" smtClean="0"/>
              <a:t>Федерации</a:t>
            </a:r>
            <a:r>
              <a:rPr lang="ru-RU" sz="900" dirty="0"/>
              <a:t>, а также штрафов за нарушение </a:t>
            </a:r>
            <a:r>
              <a:rPr lang="ru-RU" sz="900" dirty="0" smtClean="0"/>
              <a:t>законодательства </a:t>
            </a:r>
            <a:r>
              <a:rPr lang="ru-RU" sz="900" dirty="0"/>
              <a:t>(доходы от </a:t>
            </a:r>
            <a:r>
              <a:rPr lang="ru-RU" sz="900" dirty="0" smtClean="0"/>
              <a:t>использования </a:t>
            </a:r>
            <a:r>
              <a:rPr lang="ru-RU" sz="900" dirty="0"/>
              <a:t>и продажи  </a:t>
            </a:r>
            <a:r>
              <a:rPr lang="ru-RU" sz="900" dirty="0" smtClean="0"/>
              <a:t>муниципального  </a:t>
            </a:r>
            <a:r>
              <a:rPr lang="ru-RU" sz="900" dirty="0"/>
              <a:t>имущества и земли, штрафные  санкции, иные неналоговые доходы);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БЕЗВОЗМЕЗДНЫЕ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ПОСТУПЛЕНИЯ -</a:t>
            </a:r>
            <a:r>
              <a:rPr lang="ru-RU" sz="900" dirty="0" smtClean="0"/>
              <a:t>  </a:t>
            </a:r>
            <a:r>
              <a:rPr lang="ru-RU" sz="900" dirty="0"/>
              <a:t>поступления в местный бюджет из </a:t>
            </a:r>
            <a:r>
              <a:rPr lang="ru-RU" sz="900" dirty="0" smtClean="0"/>
              <a:t>бюджета </a:t>
            </a:r>
            <a:r>
              <a:rPr lang="ru-RU" sz="900" dirty="0" smtClean="0"/>
              <a:t>Магаданской области межбюджетных </a:t>
            </a:r>
            <a:r>
              <a:rPr lang="ru-RU" sz="900" dirty="0"/>
              <a:t>трансфертов </a:t>
            </a:r>
            <a:r>
              <a:rPr lang="ru-RU" sz="900" dirty="0" smtClean="0"/>
              <a:t>в виде </a:t>
            </a:r>
            <a:r>
              <a:rPr lang="ru-RU" sz="900" dirty="0"/>
              <a:t>дотаций, субсидий, субвенций и иных </a:t>
            </a:r>
            <a:r>
              <a:rPr lang="ru-RU" sz="900" dirty="0" smtClean="0"/>
              <a:t>межбюджетных </a:t>
            </a:r>
            <a:r>
              <a:rPr lang="ru-RU" sz="900" dirty="0"/>
              <a:t>трансфертов, а также </a:t>
            </a:r>
            <a:r>
              <a:rPr lang="ru-RU" sz="900" dirty="0" smtClean="0"/>
              <a:t>прочие поступления  </a:t>
            </a:r>
            <a:r>
              <a:rPr lang="ru-RU" sz="900" dirty="0"/>
              <a:t>от физических и юридических лиц (кроме </a:t>
            </a:r>
            <a:r>
              <a:rPr lang="ru-RU" sz="900" dirty="0" smtClean="0"/>
              <a:t>налоговых </a:t>
            </a:r>
            <a:r>
              <a:rPr lang="ru-RU" sz="900" dirty="0"/>
              <a:t>и неналоговых доходов);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МЕЖБЮДЖЕТНЫЕ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ТРАНСФЕРТЫ - </a:t>
            </a:r>
            <a:r>
              <a:rPr lang="ru-RU" sz="900" dirty="0" smtClean="0"/>
              <a:t>  </a:t>
            </a:r>
            <a:r>
              <a:rPr lang="ru-RU" sz="900" dirty="0"/>
              <a:t>денежные средства, предоставляемые одним </a:t>
            </a:r>
            <a:r>
              <a:rPr lang="ru-RU" sz="900" dirty="0" smtClean="0"/>
              <a:t>бюджетом </a:t>
            </a:r>
            <a:r>
              <a:rPr lang="ru-RU" sz="900" dirty="0"/>
              <a:t>бюджетной системы Российской </a:t>
            </a:r>
            <a:r>
              <a:rPr lang="ru-RU" sz="900" dirty="0" smtClean="0"/>
              <a:t>Федерации </a:t>
            </a:r>
            <a:r>
              <a:rPr lang="ru-RU" sz="900" dirty="0"/>
              <a:t>другому бюджету;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ДОТАЦИИ - </a:t>
            </a:r>
            <a:r>
              <a:rPr lang="ru-RU" sz="900" dirty="0" smtClean="0"/>
              <a:t>межбюджетные </a:t>
            </a:r>
            <a:r>
              <a:rPr lang="ru-RU" sz="900" dirty="0"/>
              <a:t>трансферты, предоставляемые </a:t>
            </a:r>
            <a:r>
              <a:rPr lang="ru-RU" sz="900" dirty="0" smtClean="0"/>
              <a:t> на </a:t>
            </a:r>
            <a:r>
              <a:rPr lang="ru-RU" sz="900" dirty="0"/>
              <a:t>безвозмездной и безвозвратной основе без  установления направлений их использования.  Как правило, предоставляются городским окру-  гам на поддержку мер по </a:t>
            </a:r>
            <a:r>
              <a:rPr lang="ru-RU" sz="900" dirty="0" smtClean="0"/>
              <a:t>выравниванию бюджетной обеспеченности и обеспечению сбалансированности бюджета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СУБВЕНЦИИ - </a:t>
            </a:r>
            <a:r>
              <a:rPr lang="ru-RU" sz="900" dirty="0" smtClean="0"/>
              <a:t>предоставляются </a:t>
            </a:r>
            <a:r>
              <a:rPr lang="ru-RU" sz="900" dirty="0"/>
              <a:t>на финансирование «</a:t>
            </a:r>
            <a:r>
              <a:rPr lang="ru-RU" sz="900" dirty="0" smtClean="0"/>
              <a:t>переданных</a:t>
            </a:r>
            <a:r>
              <a:rPr lang="ru-RU" sz="900" dirty="0"/>
              <a:t>» другим публично-правовым образованиям  полномочий;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СУБСИДИИ - </a:t>
            </a:r>
            <a:r>
              <a:rPr lang="ru-RU" sz="900" dirty="0" smtClean="0"/>
              <a:t>бюджетные </a:t>
            </a:r>
            <a:r>
              <a:rPr lang="ru-RU" sz="900" dirty="0"/>
              <a:t>средства, передаваемые бюджету  другого уровня, юридическому или </a:t>
            </a:r>
            <a:r>
              <a:rPr lang="ru-RU" sz="900" dirty="0" smtClean="0"/>
              <a:t>физическому </a:t>
            </a:r>
            <a:r>
              <a:rPr lang="ru-RU" sz="900" dirty="0"/>
              <a:t>лицу на условиях долевого </a:t>
            </a:r>
            <a:r>
              <a:rPr lang="ru-RU" sz="900" dirty="0" smtClean="0"/>
              <a:t>софинансирования </a:t>
            </a:r>
            <a:r>
              <a:rPr lang="ru-RU" sz="900" dirty="0"/>
              <a:t>расходов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РАСХОДНОЕ ОБЯЗАТЕЛЬСТВО - </a:t>
            </a:r>
            <a:r>
              <a:rPr lang="ru-RU" sz="900" dirty="0" smtClean="0"/>
              <a:t>это </a:t>
            </a:r>
            <a:r>
              <a:rPr lang="ru-RU" sz="900" dirty="0"/>
              <a:t>обязанность предоставить денежные </a:t>
            </a:r>
            <a:r>
              <a:rPr lang="ru-RU" sz="900" dirty="0" smtClean="0"/>
              <a:t>средства </a:t>
            </a:r>
            <a:r>
              <a:rPr lang="ru-RU" sz="900" dirty="0"/>
              <a:t>из соответствующего бюджета;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БЮДЖЕТНЫЙ </a:t>
            </a:r>
            <a:r>
              <a:rPr lang="ru-RU" sz="900" b="1" dirty="0" smtClean="0">
                <a:solidFill>
                  <a:srgbClr val="C00000"/>
                </a:solidFill>
              </a:rPr>
              <a:t>ПРОЦЕСС - </a:t>
            </a:r>
            <a:r>
              <a:rPr lang="ru-RU" sz="900" dirty="0"/>
              <a:t>деятельность  органов государственной </a:t>
            </a:r>
            <a:r>
              <a:rPr lang="ru-RU" sz="900" dirty="0" smtClean="0"/>
              <a:t>власти</a:t>
            </a:r>
            <a:r>
              <a:rPr lang="ru-RU" sz="900" dirty="0"/>
              <a:t>, органов  местного самоуправления и </a:t>
            </a:r>
            <a:r>
              <a:rPr lang="ru-RU" sz="900" dirty="0" smtClean="0"/>
              <a:t>иных участников </a:t>
            </a:r>
            <a:r>
              <a:rPr lang="ru-RU" sz="900" dirty="0"/>
              <a:t>бюджетного процесса по </a:t>
            </a:r>
            <a:r>
              <a:rPr lang="ru-RU" sz="900" dirty="0" smtClean="0"/>
              <a:t>составлению </a:t>
            </a:r>
            <a:r>
              <a:rPr lang="ru-RU" sz="900" dirty="0"/>
              <a:t>и рассмотрению проектов бюджетов, </a:t>
            </a:r>
            <a:r>
              <a:rPr lang="ru-RU" sz="900" dirty="0" smtClean="0"/>
              <a:t>утверждению </a:t>
            </a:r>
            <a:r>
              <a:rPr lang="ru-RU" sz="900" dirty="0"/>
              <a:t>и исполнению бюджетов, контролю  за их исполнением, осуществлению </a:t>
            </a:r>
            <a:r>
              <a:rPr lang="ru-RU" sz="900" dirty="0" smtClean="0"/>
              <a:t>бюджетного </a:t>
            </a:r>
            <a:r>
              <a:rPr lang="ru-RU" sz="900" dirty="0"/>
              <a:t>учета, составлению, внешней проверке, рас-  смотрению и утверждению бюджетной </a:t>
            </a:r>
            <a:r>
              <a:rPr lang="ru-RU" sz="900" dirty="0" smtClean="0"/>
              <a:t>отчетности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МУНИЦИПАЛЬНЫЙ ДОЛГ -  </a:t>
            </a:r>
            <a:r>
              <a:rPr lang="ru-RU" sz="900" dirty="0" smtClean="0"/>
              <a:t>обязательства</a:t>
            </a:r>
            <a:r>
              <a:rPr lang="ru-RU" sz="900" dirty="0"/>
              <a:t>, возникающие из муниципальных заимствований, гарантий по обязательствам третьих лиц, другие обязательства в </a:t>
            </a:r>
            <a:r>
              <a:rPr lang="ru-RU" sz="900" dirty="0" smtClean="0"/>
              <a:t>соответствии </a:t>
            </a:r>
            <a:r>
              <a:rPr lang="ru-RU" sz="900" dirty="0"/>
              <a:t>с видами долговых обязательств, установленными Бюджетным Кодексом РФ, принятые на себя муниципальным образованием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ГЛАВНЫЙ</a:t>
            </a:r>
            <a:r>
              <a:rPr lang="ru-RU" sz="900" dirty="0" smtClean="0"/>
              <a:t> </a:t>
            </a:r>
            <a:r>
              <a:rPr lang="ru-RU" sz="900" b="1" dirty="0">
                <a:solidFill>
                  <a:srgbClr val="C00000"/>
                </a:solidFill>
              </a:rPr>
              <a:t>РАСПОРЯДИТЕЛЬ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БЮДЖЕТНЫХ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СРЕДСТВ ОКРУГА (ГРБС)</a:t>
            </a:r>
            <a:r>
              <a:rPr lang="ru-RU" sz="900" dirty="0" smtClean="0"/>
              <a:t> </a:t>
            </a:r>
            <a:r>
              <a:rPr lang="ru-RU" sz="900" dirty="0"/>
              <a:t>- орган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самоуправления, </a:t>
            </a:r>
            <a:r>
              <a:rPr lang="ru-RU" sz="900" dirty="0" smtClean="0"/>
              <a:t>муниципальное учреждение</a:t>
            </a:r>
            <a:r>
              <a:rPr lang="ru-RU" sz="900" dirty="0"/>
              <a:t>, имеющие право распределять бюджетные средства по подведомственным распорядителям и получателям средств </a:t>
            </a:r>
            <a:r>
              <a:rPr lang="ru-RU" sz="900" dirty="0" smtClean="0"/>
              <a:t>местного </a:t>
            </a:r>
            <a:r>
              <a:rPr lang="ru-RU" sz="900" dirty="0"/>
              <a:t>бюджета, определенные ведомственной классификацией расходов </a:t>
            </a:r>
            <a:r>
              <a:rPr lang="ru-RU" sz="900" dirty="0" smtClean="0"/>
              <a:t>бюджета округа.</a:t>
            </a:r>
            <a:endParaRPr lang="ru-RU" sz="9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Бюджетный процесс в </a:t>
            </a:r>
            <a:r>
              <a:rPr lang="ru-RU" sz="2000" dirty="0" smtClean="0"/>
              <a:t>Сусуманском </a:t>
            </a:r>
            <a:r>
              <a:rPr lang="ru-RU" sz="2000" dirty="0"/>
              <a:t>городском округе </a:t>
            </a:r>
            <a:r>
              <a:rPr lang="ru-RU" sz="2000" dirty="0" smtClean="0"/>
              <a:t>- ежегодное </a:t>
            </a:r>
            <a:r>
              <a:rPr lang="ru-RU" sz="2000" dirty="0"/>
              <a:t>формирование и исполнение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>
          <a:xfrm>
            <a:off x="1153795" y="1340768"/>
            <a:ext cx="7594670" cy="490763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33274" indent="-285750">
              <a:lnSpc>
                <a:spcPct val="100000"/>
              </a:lnSpc>
              <a:buSzPct val="120000"/>
              <a:buFont typeface="Wingdings" pitchFamily="2" charset="2"/>
              <a:buChar char="v"/>
            </a:pP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Ут</a:t>
            </a:r>
            <a:r>
              <a:rPr lang="ru-RU" sz="1600" b="1" spc="-15" dirty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ержде</a:t>
            </a:r>
            <a:r>
              <a:rPr lang="ru-RU" sz="1600" b="1" spc="-10" dirty="0">
                <a:solidFill>
                  <a:srgbClr val="006FC0"/>
                </a:solidFill>
                <a:cs typeface="Times New Roman"/>
              </a:rPr>
              <a:t>н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ие</a:t>
            </a:r>
            <a:r>
              <a:rPr lang="ru-RU" sz="1600" b="1" spc="-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б</a:t>
            </a:r>
            <a:r>
              <a:rPr lang="ru-RU" sz="1600" b="1" spc="-95" dirty="0">
                <a:solidFill>
                  <a:srgbClr val="006FC0"/>
                </a:solidFill>
                <a:cs typeface="Times New Roman"/>
              </a:rPr>
              <a:t>ю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д</a:t>
            </a:r>
            <a:r>
              <a:rPr lang="ru-RU" sz="1600" b="1" spc="-30" dirty="0">
                <a:solidFill>
                  <a:srgbClr val="006FC0"/>
                </a:solidFill>
                <a:cs typeface="Times New Roman"/>
              </a:rPr>
              <a:t>ж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b="1" spc="20" dirty="0">
                <a:solidFill>
                  <a:srgbClr val="006FC0"/>
                </a:solidFill>
                <a:cs typeface="Times New Roman"/>
              </a:rPr>
              <a:t>т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а</a:t>
            </a:r>
            <a:r>
              <a:rPr lang="ru-RU" sz="1600" b="1" spc="-2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b="1" spc="-4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чер</a:t>
            </a:r>
            <a:r>
              <a:rPr lang="ru-RU" sz="1600" b="1" spc="-25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дно</a:t>
            </a:r>
            <a:r>
              <a:rPr lang="ru-RU" sz="1600" b="1" spc="-55" dirty="0">
                <a:solidFill>
                  <a:srgbClr val="006FC0"/>
                </a:solidFill>
                <a:cs typeface="Times New Roman"/>
              </a:rPr>
              <a:t>г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b="1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b="1" spc="-55" dirty="0">
                <a:solidFill>
                  <a:srgbClr val="006FC0"/>
                </a:solidFill>
                <a:cs typeface="Times New Roman"/>
              </a:rPr>
              <a:t>го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да</a:t>
            </a:r>
            <a:endParaRPr lang="ru-RU" sz="1600" b="1" dirty="0">
              <a:cs typeface="Times New Roman"/>
            </a:endParaRPr>
          </a:p>
          <a:p>
            <a:pPr marL="273050" indent="0">
              <a:lnSpc>
                <a:spcPct val="100000"/>
              </a:lnSpc>
              <a:spcBef>
                <a:spcPts val="25"/>
              </a:spcBef>
              <a:buSzPct val="120000"/>
              <a:buNone/>
            </a:pP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(Собрание представителей округа)</a:t>
            </a:r>
            <a:endParaRPr lang="ru-RU" sz="1100" b="1" dirty="0">
              <a:cs typeface="Times New Roman"/>
            </a:endParaRPr>
          </a:p>
          <a:p>
            <a:pPr>
              <a:lnSpc>
                <a:spcPts val="1100"/>
              </a:lnSpc>
              <a:spcBef>
                <a:spcPts val="28"/>
              </a:spcBef>
              <a:buSzPct val="120000"/>
              <a:buFont typeface="Wingdings" pitchFamily="2" charset="2"/>
              <a:buChar char="v"/>
            </a:pPr>
            <a:endParaRPr lang="ru-RU" sz="1050" b="1" dirty="0"/>
          </a:p>
          <a:p>
            <a:pPr marL="377825" marR="2912110" indent="-285750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Исполнение бюджета в текущем году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b="1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b="1" spc="-20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b="1" spc="-10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spc="-5" dirty="0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b="1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b="1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асти,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b="1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b="1" dirty="0" smtClean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SzPct val="120000"/>
              <a:buFont typeface="Wingdings" pitchFamily="2" charset="2"/>
              <a:buChar char="v"/>
            </a:pPr>
            <a:endParaRPr lang="ru-RU" sz="600" b="1" dirty="0"/>
          </a:p>
          <a:p>
            <a:pPr marL="534988" marR="2912110" indent="-360363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Формирование 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отчета об исполнении бюджета </a:t>
            </a: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предыдущего 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года  </a:t>
            </a: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b="1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b="1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b="1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b="1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b="1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b="1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асти, ф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b="1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b="1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45"/>
              </a:spcBef>
              <a:buSzPct val="120000"/>
              <a:buFont typeface="Wingdings" pitchFamily="2" charset="2"/>
              <a:buChar char="v"/>
            </a:pPr>
            <a:endParaRPr lang="ru-RU" sz="1200" b="1" dirty="0"/>
          </a:p>
          <a:p>
            <a:pPr marL="554037" indent="-285750">
              <a:buSzPct val="120000"/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Утверждение отчета об исполнении бюджета предыдущего года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b="1" dirty="0" smtClean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b="1" dirty="0"/>
          </a:p>
          <a:p>
            <a:pPr>
              <a:lnSpc>
                <a:spcPts val="1200"/>
              </a:lnSpc>
              <a:spcBef>
                <a:spcPts val="17"/>
              </a:spcBef>
              <a:buSzPct val="120000"/>
              <a:buFont typeface="Wingdings" pitchFamily="2" charset="2"/>
              <a:buChar char="v"/>
            </a:pPr>
            <a:endParaRPr lang="ru-RU" sz="1100" b="1" dirty="0"/>
          </a:p>
          <a:p>
            <a:pPr marL="646112" indent="-285750">
              <a:buSzPct val="120000"/>
              <a:buFont typeface="Wingdings" pitchFamily="2" charset="2"/>
              <a:buChar char="v"/>
            </a:pP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Составление проекта бюджета очередного года</a:t>
            </a:r>
          </a:p>
          <a:p>
            <a:pPr marL="342900" indent="104775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    (</a:t>
            </a:r>
            <a:r>
              <a:rPr lang="ru-RU" sz="1100" b="1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b="1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b="1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b="1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b="1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b="1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асти, </a:t>
            </a:r>
          </a:p>
          <a:p>
            <a:pPr marL="342900" indent="279400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  ф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b="1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b="1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органы, ГРБС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b="1" dirty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b="1" dirty="0"/>
          </a:p>
          <a:p>
            <a:pPr marL="914400" indent="-285750">
              <a:buSzPct val="120000"/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6FC0"/>
                </a:solidFill>
                <a:cs typeface="Times New Roman"/>
              </a:rPr>
              <a:t>Рассмотрение </a:t>
            </a:r>
            <a:r>
              <a:rPr lang="ru-RU" sz="1600" b="1" dirty="0">
                <a:solidFill>
                  <a:srgbClr val="006FC0"/>
                </a:solidFill>
                <a:cs typeface="Times New Roman"/>
              </a:rPr>
              <a:t>проекта бюджета очередного года</a:t>
            </a:r>
          </a:p>
          <a:p>
            <a:pPr marL="511175" indent="384175">
              <a:spcBef>
                <a:spcPts val="20"/>
              </a:spcBef>
              <a:buSzPct val="120000"/>
              <a:buNone/>
            </a:pP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b="1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b="1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98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60901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object 13"/>
          <p:cNvSpPr/>
          <p:nvPr/>
        </p:nvSpPr>
        <p:spPr>
          <a:xfrm>
            <a:off x="467544" y="1624613"/>
            <a:ext cx="426155" cy="2363117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 rot="282386">
            <a:off x="539553" y="3571677"/>
            <a:ext cx="1066394" cy="2172503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77000">
                <a:schemeClr val="accent2">
                  <a:lumMod val="40000"/>
                  <a:lumOff val="6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6012161" y="1433030"/>
            <a:ext cx="2542976" cy="3831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 бюджете на очередной финансовый год и плановый период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3" name="object 11"/>
          <p:cNvSpPr txBox="1">
            <a:spLocks/>
          </p:cNvSpPr>
          <p:nvPr/>
        </p:nvSpPr>
        <p:spPr>
          <a:xfrm>
            <a:off x="5993522" y="2139139"/>
            <a:ext cx="2520280" cy="6170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4" name="object 11"/>
          <p:cNvSpPr txBox="1">
            <a:spLocks/>
          </p:cNvSpPr>
          <p:nvPr/>
        </p:nvSpPr>
        <p:spPr>
          <a:xfrm>
            <a:off x="5220072" y="4232163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об исполнении бюджета за отчетный финансовый год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5" name="object 11"/>
          <p:cNvSpPr txBox="1">
            <a:spLocks/>
          </p:cNvSpPr>
          <p:nvPr/>
        </p:nvSpPr>
        <p:spPr>
          <a:xfrm>
            <a:off x="5220072" y="4989210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pic>
        <p:nvPicPr>
          <p:cNvPr id="26" name="Рисунок 25" descr="https://thumbs.dreamstime.com/b/%D0%B7%D0%B0%D0%B2%D0%B5%D1%80%D1%88%D0%B0%D1%82%D1%8C-%D0%BA%D1%80%D1%83%D0%B3-%D1%87%D0%B0%D1%81%D1%82%D0%B5%D0%B9-%D0%B3%D0%BE-%D0%BE%D0%B2%D0%BE-%D0%BE%D0%BC%D0%BA%D0%B8-310713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1638573" cy="2160239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/>
              <a:t>На чем основано составление </a:t>
            </a:r>
            <a:r>
              <a:rPr lang="ru-RU" sz="1900" dirty="0" smtClean="0"/>
              <a:t>проекта бюджета округа?</a:t>
            </a:r>
            <a:endParaRPr lang="ru-RU" sz="19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1008112"/>
          </a:xfrm>
          <a:prstGeom prst="round2SameRect">
            <a:avLst/>
          </a:prstGeom>
          <a:gradFill>
            <a:gsLst>
              <a:gs pos="19000">
                <a:srgbClr val="0070C0"/>
              </a:gs>
              <a:gs pos="8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округа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95536" y="3131433"/>
            <a:ext cx="2088232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социально-экономического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 Сусуманского городского округа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2502597" y="3123634"/>
            <a:ext cx="2069403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4572000" y="3123634"/>
            <a:ext cx="208680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6658807" y="3131433"/>
            <a:ext cx="208965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программах Сусуманского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городского округа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2529186" y="2209234"/>
            <a:ext cx="2016224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4570575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6658807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95536" y="2204864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33967865"/>
              </p:ext>
            </p:extLst>
          </p:nvPr>
        </p:nvGraphicFramePr>
        <p:xfrm>
          <a:off x="179512" y="908720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940152" y="2615448"/>
            <a:ext cx="504056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88024" y="2123983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15816" y="2217454"/>
            <a:ext cx="576064" cy="57801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6" y="4077072"/>
            <a:ext cx="57606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4941168"/>
            <a:ext cx="50405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88024" y="5013176"/>
            <a:ext cx="0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940152" y="4221088"/>
            <a:ext cx="50405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652120" y="5013176"/>
            <a:ext cx="86409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Участники бюджетного процесса </a:t>
            </a:r>
            <a:r>
              <a:rPr lang="ru-RU" sz="2800" dirty="0" smtClean="0"/>
              <a:t> городского округа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98168" y="6492875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Рисунок 15" descr="https://webstockreview.net/images/communication-clipart-catalyst-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638"/>
            <a:ext cx="1962101" cy="16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ffectivemanagers.com/wp-content/uploads/2016/07/engagement-small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26" b="100000" l="12835" r="78161"/>
                    </a14:imgEffect>
                    <a14:imgEffect>
                      <a14:colorTemperature colorTemp="5700"/>
                    </a14:imgEffect>
                    <a14:imgEffect>
                      <a14:saturation sat="104000"/>
                    </a14:imgEffect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9" r="22097"/>
          <a:stretch/>
        </p:blipFill>
        <p:spPr bwMode="auto">
          <a:xfrm>
            <a:off x="467544" y="436634"/>
            <a:ext cx="1512167" cy="104814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8998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Бюджет городского округа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chemeClr val="accent1"/>
                </a:solidFill>
              </a:rPr>
              <a:t>Сбалансированность бюджета </a:t>
            </a:r>
            <a:r>
              <a:rPr lang="ru-RU" sz="1100" b="1" dirty="0"/>
              <a:t>-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</a:t>
            </a:r>
            <a:r>
              <a:rPr lang="ru-RU" sz="1100" b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40718"/>
            <a:ext cx="2286000" cy="365125"/>
          </a:xfrm>
        </p:spPr>
        <p:txBody>
          <a:bodyPr/>
          <a:lstStyle/>
          <a:p>
            <a:r>
              <a:rPr lang="ru-RU" dirty="0" smtClean="0"/>
              <a:t>28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9042" y="6492875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7304" y="2727024"/>
            <a:ext cx="2736304" cy="504056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Превышение </a:t>
            </a:r>
            <a:r>
              <a:rPr lang="ru-RU" sz="1100" b="1" dirty="0" smtClean="0"/>
              <a:t>расходов</a:t>
            </a:r>
            <a:r>
              <a:rPr lang="ru-RU" sz="1000" b="1" dirty="0" smtClean="0"/>
              <a:t> бюджета </a:t>
            </a:r>
          </a:p>
          <a:p>
            <a:pPr marL="0" indent="0" algn="ctr">
              <a:buNone/>
            </a:pPr>
            <a:r>
              <a:rPr lang="ru-RU" sz="1000" b="1" dirty="0" smtClean="0"/>
              <a:t>над доходами – </a:t>
            </a:r>
            <a:r>
              <a:rPr lang="ru-RU" sz="1000" b="1" dirty="0" smtClean="0">
                <a:solidFill>
                  <a:schemeClr val="accent1"/>
                </a:solidFill>
              </a:rPr>
              <a:t>дефицит бюджета 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0152" y="2753420"/>
            <a:ext cx="2792000" cy="477988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100" b="1" dirty="0"/>
              <a:t>Превышение</a:t>
            </a:r>
            <a:r>
              <a:rPr lang="ru-RU" sz="1000" b="1" dirty="0"/>
              <a:t> доходов бюджета над расходами – </a:t>
            </a:r>
            <a:r>
              <a:rPr lang="ru-RU" sz="1000" b="1" dirty="0">
                <a:solidFill>
                  <a:schemeClr val="accent1"/>
                </a:solidFill>
              </a:rPr>
              <a:t>профицит</a:t>
            </a:r>
            <a:r>
              <a:rPr lang="ru-RU" sz="1000" b="1" dirty="0"/>
              <a:t> </a:t>
            </a:r>
            <a:r>
              <a:rPr lang="ru-RU" sz="1000" b="1" dirty="0">
                <a:solidFill>
                  <a:schemeClr val="accent1"/>
                </a:solidFill>
              </a:rPr>
              <a:t>бюджета</a:t>
            </a:r>
            <a:r>
              <a:rPr lang="ru-RU" sz="1000" b="1" dirty="0"/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4792" y="4869160"/>
            <a:ext cx="7992888" cy="1193733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1200" dirty="0" smtClean="0"/>
              <a:t>В </a:t>
            </a:r>
            <a:r>
              <a:rPr lang="ru-RU" sz="1200" dirty="0"/>
              <a:t>случае нехватки денежных средств, для того, чтобы все принятые властью обязательства перед обществом были исполнены надлежащим образом, изыскиваются источники финансирования дефицита бюджета. Самый простой способ – использовать средства, оставшиеся в бюджете с прошлого года. Однако, если таковых нет, привлекаются банковские </a:t>
            </a:r>
            <a:r>
              <a:rPr lang="ru-RU" sz="1200" dirty="0" smtClean="0"/>
              <a:t>или бюджетные кредиты</a:t>
            </a:r>
            <a:r>
              <a:rPr lang="ru-RU" sz="1200" dirty="0"/>
              <a:t>. Заемные средства необходимо возвращать, а также уплачивать по ним проценты. В связи с этим возникает </a:t>
            </a:r>
            <a:r>
              <a:rPr lang="ru-RU" sz="1200" b="1" dirty="0">
                <a:solidFill>
                  <a:schemeClr val="accent1"/>
                </a:solidFill>
              </a:rPr>
              <a:t>Муниципальный долг</a:t>
            </a:r>
            <a:r>
              <a:rPr lang="ru-RU" sz="1200" dirty="0" smtClean="0"/>
              <a:t>.</a:t>
            </a:r>
          </a:p>
          <a:p>
            <a:pPr marL="0" indent="0" algn="just">
              <a:buNone/>
            </a:pPr>
            <a:endParaRPr lang="ru-RU" sz="1000" dirty="0"/>
          </a:p>
        </p:txBody>
      </p:sp>
      <p:pic>
        <p:nvPicPr>
          <p:cNvPr id="12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5576" y="1509897"/>
            <a:ext cx="1939761" cy="11595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44208" y="1509897"/>
            <a:ext cx="2016226" cy="124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275856" y="1447080"/>
            <a:ext cx="2439152" cy="1767606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Расходы бюджета сопоставляются с доходами, получается их </a:t>
            </a:r>
            <a:r>
              <a:rPr lang="ru-RU" sz="1000" b="1" dirty="0">
                <a:solidFill>
                  <a:schemeClr val="accent1"/>
                </a:solidFill>
              </a:rPr>
              <a:t>баланс</a:t>
            </a:r>
            <a:r>
              <a:rPr lang="ru-RU" sz="1000" b="1" dirty="0"/>
              <a:t>. </a:t>
            </a: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1000" b="1" dirty="0" smtClean="0"/>
              <a:t>Доходы </a:t>
            </a:r>
            <a:r>
              <a:rPr lang="ru-RU" sz="1000" b="1" dirty="0"/>
              <a:t>– Расходы = </a:t>
            </a:r>
            <a:r>
              <a:rPr lang="ru-RU" sz="1000" b="1" dirty="0">
                <a:solidFill>
                  <a:schemeClr val="accent1"/>
                </a:solidFill>
              </a:rPr>
              <a:t>Дефицит/Профицит.</a:t>
            </a:r>
            <a:r>
              <a:rPr lang="ru-RU" sz="10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812" y="2308164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1962737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5" y="2362093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8955" y="1962737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56979" y="3891877"/>
            <a:ext cx="2486025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0098" y="3910927"/>
            <a:ext cx="1676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0573" y="4377652"/>
            <a:ext cx="1676400" cy="352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506522" y="3949027"/>
            <a:ext cx="447675" cy="36195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2506522" y="4368123"/>
            <a:ext cx="457200" cy="371478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8199" y="3860427"/>
            <a:ext cx="1676400" cy="409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8199" y="4336677"/>
            <a:ext cx="1676400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8075571" y="3869948"/>
            <a:ext cx="428625" cy="381003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8066048" y="4355729"/>
            <a:ext cx="419100" cy="3714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357304" y="3355015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дефицитном бюджете растет долг и (или) снижаются остатки (накопления)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4733480" y="3355014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профицитном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бюджете снижается долг и (или) растут (накопления) </a:t>
            </a:r>
          </a:p>
          <a:p>
            <a:pPr algn="ctr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https://hbw.pharmaintelligence.informa.com/-/media/editorial/hbw-insight/hbw-stock-images/weighing_options_345343205_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857364"/>
            <a:ext cx="1785950" cy="100013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1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powerpointbase.com-w913</Template>
  <TotalTime>13893</TotalTime>
  <Words>5905</Words>
  <Application>Microsoft Office PowerPoint</Application>
  <PresentationFormat>Экран (4:3)</PresentationFormat>
  <Paragraphs>1503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powerpointbase.com-w913</vt:lpstr>
      <vt:lpstr>Бюджет    2021 для граждан 2022-2023</vt:lpstr>
      <vt:lpstr>Содержание</vt:lpstr>
      <vt:lpstr>Что такое «Бюджет для граждан»?</vt:lpstr>
      <vt:lpstr>Гражданин и его участие в бюджетном процессе</vt:lpstr>
      <vt:lpstr>                   Основные понятия</vt:lpstr>
      <vt:lpstr>Бюджетный процесс в Сусуманском городском округе - ежегодное формирование и исполнение бюджета</vt:lpstr>
      <vt:lpstr>На чем основано составление проекта бюджета округа?</vt:lpstr>
      <vt:lpstr>Участники бюджетного процесса  городского округа</vt:lpstr>
      <vt:lpstr>Бюджет городского округа</vt:lpstr>
      <vt:lpstr>Доходы городского округа</vt:lpstr>
      <vt:lpstr>Расходы городского округа</vt:lpstr>
      <vt:lpstr>Бюджетная классификация</vt:lpstr>
      <vt:lpstr>Административно-территориальное устройство  Сусуманского городского округа</vt:lpstr>
      <vt:lpstr>Основные параметры социально-экономического развития Сусуманского городского округа (показатель за январь - сентябрь 2020 г.)</vt:lpstr>
      <vt:lpstr>Сведения о количестве участников бюджетного процесса, подведомственных учреждениях</vt:lpstr>
      <vt:lpstr>Основные характеристики бюджета  Сусуманского городского округа (в млн.рублей)</vt:lpstr>
      <vt:lpstr>Структура доходов и расходов бюджета Сусуманского городского округа (в млн.рублей)</vt:lpstr>
      <vt:lpstr>Динамика доходов бюджета округа (в млн.р.)</vt:lpstr>
      <vt:lpstr>Структура налоговых доходов бюджета округа на 2021 год</vt:lpstr>
      <vt:lpstr>Структура неналоговых доходов бюджета округа на 2021 год</vt:lpstr>
      <vt:lpstr>Структура и динамика финансовой помощи из вышестоящих бюджетов в бюджет округа (в млн.р.)</vt:lpstr>
      <vt:lpstr>Доходы, поступающие от граждан в бюджет Сусуманского городского округа       </vt:lpstr>
      <vt:lpstr>Динамика и структура расходов бюджета округа (в млн.р.)</vt:lpstr>
      <vt:lpstr>Структура и динамика расходов бюджета по источникам финансирования (в млн.рублей)</vt:lpstr>
      <vt:lpstr>Структура расходов бюджета округа по отраслям на 2021 год</vt:lpstr>
      <vt:lpstr>Расходы бюджета округа  на социально-культурную сферу в 2021 году</vt:lpstr>
      <vt:lpstr>Структура и динамика расходов бюджета по ведомствам (ГРБС) (в млн.р.)</vt:lpstr>
      <vt:lpstr>Программно-целевой метод планирования бюджета</vt:lpstr>
      <vt:lpstr>Реализуемые муниципальные программы (в тыс.р.)</vt:lpstr>
      <vt:lpstr>Реализуемые муниципальные программы (в тыс.р.)</vt:lpstr>
      <vt:lpstr>Основные мероприятия в рамках муниципальных программ округа</vt:lpstr>
      <vt:lpstr>Основные мероприятия в рамках муниципальных программ округа</vt:lpstr>
      <vt:lpstr>Основные мероприятия в рамках муниципальных программ округа</vt:lpstr>
      <vt:lpstr>Основные мероприятия в рамках муниципальных программ округа</vt:lpstr>
      <vt:lpstr>Основные мероприятия в рамках муниципальных программ округа</vt:lpstr>
      <vt:lpstr>Основные мероприятия в рамках муниципальных программ округа</vt:lpstr>
      <vt:lpstr>Динамика источников финансирования дефицита бюджета и муниципального долга округа (в млн.р.)</vt:lpstr>
      <vt:lpstr>Публичные слушания</vt:lpstr>
      <vt:lpstr>Контактная и справочная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М</dc:creator>
  <cp:lastModifiedBy>Пользователь</cp:lastModifiedBy>
  <cp:revision>792</cp:revision>
  <cp:lastPrinted>2021-01-15T01:37:08Z</cp:lastPrinted>
  <dcterms:created xsi:type="dcterms:W3CDTF">2021-01-13T10:31:16Z</dcterms:created>
  <dcterms:modified xsi:type="dcterms:W3CDTF">2021-04-19T03:36:02Z</dcterms:modified>
</cp:coreProperties>
</file>